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8" r:id="rId2"/>
    <p:sldMasterId id="2147483680" r:id="rId3"/>
  </p:sldMasterIdLst>
  <p:notesMasterIdLst>
    <p:notesMasterId r:id="rId41"/>
  </p:notesMasterIdLst>
  <p:handoutMasterIdLst>
    <p:handoutMasterId r:id="rId42"/>
  </p:handoutMasterIdLst>
  <p:sldIdLst>
    <p:sldId id="287" r:id="rId4"/>
    <p:sldId id="260" r:id="rId5"/>
    <p:sldId id="278" r:id="rId6"/>
    <p:sldId id="291" r:id="rId7"/>
    <p:sldId id="279" r:id="rId8"/>
    <p:sldId id="281" r:id="rId9"/>
    <p:sldId id="282" r:id="rId10"/>
    <p:sldId id="283" r:id="rId11"/>
    <p:sldId id="285" r:id="rId12"/>
    <p:sldId id="292" r:id="rId13"/>
    <p:sldId id="256" r:id="rId14"/>
    <p:sldId id="257" r:id="rId15"/>
    <p:sldId id="258" r:id="rId16"/>
    <p:sldId id="288" r:id="rId17"/>
    <p:sldId id="289" r:id="rId18"/>
    <p:sldId id="261" r:id="rId19"/>
    <p:sldId id="262" r:id="rId20"/>
    <p:sldId id="263" r:id="rId21"/>
    <p:sldId id="290" r:id="rId22"/>
    <p:sldId id="266" r:id="rId23"/>
    <p:sldId id="578" r:id="rId24"/>
    <p:sldId id="293" r:id="rId25"/>
    <p:sldId id="294" r:id="rId26"/>
    <p:sldId id="295" r:id="rId27"/>
    <p:sldId id="296" r:id="rId28"/>
    <p:sldId id="419" r:id="rId29"/>
    <p:sldId id="420" r:id="rId30"/>
    <p:sldId id="573" r:id="rId31"/>
    <p:sldId id="574" r:id="rId32"/>
    <p:sldId id="267" r:id="rId33"/>
    <p:sldId id="575" r:id="rId34"/>
    <p:sldId id="429" r:id="rId35"/>
    <p:sldId id="576" r:id="rId36"/>
    <p:sldId id="577" r:id="rId37"/>
    <p:sldId id="414" r:id="rId38"/>
    <p:sldId id="277" r:id="rId39"/>
    <p:sldId id="286" r:id="rId40"/>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Lexend Deca" panose="020B0604020202020204" charset="0"/>
      <p:regular r:id="rId47"/>
      <p:bold r:id="rId48"/>
    </p:embeddedFont>
    <p:embeddedFont>
      <p:font typeface="Montserrat" panose="00000500000000000000" pitchFamily="2" charset="0"/>
      <p:regular r:id="rId49"/>
      <p:bold r:id="rId50"/>
      <p:italic r:id="rId51"/>
      <p:boldItalic r:id="rId52"/>
    </p:embeddedFont>
    <p:embeddedFont>
      <p:font typeface="Montserrat ExtraBold" panose="00000900000000000000" pitchFamily="2" charset="0"/>
      <p:bold r:id="rId53"/>
      <p:italic r:id="rId54"/>
      <p:boldItalic r:id="rId55"/>
    </p:embeddedFont>
    <p:embeddedFont>
      <p:font typeface="Open Sans" panose="020B0606030504020204" pitchFamily="34" charset="0"/>
      <p:regular r:id="rId56"/>
      <p:bold r:id="rId57"/>
      <p:italic r:id="rId58"/>
      <p:boldItalic r:id="rId59"/>
    </p:embeddedFont>
    <p:embeddedFont>
      <p:font typeface="Poppins" panose="00000500000000000000" pitchFamily="2" charset="0"/>
      <p:regular r:id="rId60"/>
      <p:bold r:id="rId61"/>
      <p:italic r:id="rId62"/>
      <p:boldItalic r:id="rId63"/>
    </p:embeddedFont>
    <p:embeddedFont>
      <p:font typeface="Poppins Light" panose="00000400000000000000" pitchFamily="2" charset="0"/>
      <p:regular r:id="rId64"/>
      <p:italic r:id="rId6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0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23D"/>
    <a:srgbClr val="EDEDED"/>
    <a:srgbClr val="F4F9F6"/>
    <a:srgbClr val="C5E0CF"/>
    <a:srgbClr val="808080"/>
    <a:srgbClr val="174094"/>
    <a:srgbClr val="9D9D9D"/>
    <a:srgbClr val="8CC29E"/>
    <a:srgbClr val="E8F3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8" autoAdjust="0"/>
    <p:restoredTop sz="94660"/>
  </p:normalViewPr>
  <p:slideViewPr>
    <p:cSldViewPr snapToGrid="0">
      <p:cViewPr varScale="1">
        <p:scale>
          <a:sx n="111" d="100"/>
          <a:sy n="111" d="100"/>
        </p:scale>
        <p:origin x="606" y="96"/>
      </p:cViewPr>
      <p:guideLst>
        <p:guide orient="horz" pos="2160"/>
        <p:guide pos="7061"/>
      </p:guideLst>
    </p:cSldViewPr>
  </p:slideViewPr>
  <p:notesTextViewPr>
    <p:cViewPr>
      <p:scale>
        <a:sx n="1" d="1"/>
        <a:sy n="1" d="1"/>
      </p:scale>
      <p:origin x="0" y="0"/>
    </p:cViewPr>
  </p:notesTextViewPr>
  <p:notesViewPr>
    <p:cSldViewPr snapToGrid="0"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DB00A2-F61C-4CCE-B7C1-DF457477A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a:extLst>
              <a:ext uri="{FF2B5EF4-FFF2-40B4-BE49-F238E27FC236}">
                <a16:creationId xmlns:a16="http://schemas.microsoft.com/office/drawing/2014/main" id="{EFAAD753-C3C2-4526-B02C-509F234E2D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AD548B-D1F9-4CED-964A-23C82BBAD12F}" type="datetimeFigureOut">
              <a:rPr lang="nl-BE" smtClean="0"/>
              <a:t>16/11/2022</a:t>
            </a:fld>
            <a:endParaRPr lang="nl-BE"/>
          </a:p>
        </p:txBody>
      </p:sp>
      <p:sp>
        <p:nvSpPr>
          <p:cNvPr id="4" name="Footer Placeholder 3">
            <a:extLst>
              <a:ext uri="{FF2B5EF4-FFF2-40B4-BE49-F238E27FC236}">
                <a16:creationId xmlns:a16="http://schemas.microsoft.com/office/drawing/2014/main" id="{878F2558-3283-47B1-9C31-40DB1A819A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a:extLst>
              <a:ext uri="{FF2B5EF4-FFF2-40B4-BE49-F238E27FC236}">
                <a16:creationId xmlns:a16="http://schemas.microsoft.com/office/drawing/2014/main" id="{32F214B6-51A0-40F8-9678-B8A72CFDB0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F87334-E0A4-44E8-9CA4-0F855326E127}" type="slidenum">
              <a:rPr lang="nl-BE" smtClean="0"/>
              <a:t>‹nr.›</a:t>
            </a:fld>
            <a:endParaRPr lang="nl-BE"/>
          </a:p>
        </p:txBody>
      </p:sp>
    </p:spTree>
    <p:extLst>
      <p:ext uri="{BB962C8B-B14F-4D97-AF65-F5344CB8AC3E}">
        <p14:creationId xmlns:p14="http://schemas.microsoft.com/office/powerpoint/2010/main" val="3813315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97B51-CF14-4186-AD59-7727A40E4456}" type="datetimeFigureOut">
              <a:rPr lang="nl-BE" smtClean="0"/>
              <a:t>16/11/2022</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5C7B0-925F-4B1C-AD66-415494A2B118}" type="slidenum">
              <a:rPr lang="nl-BE" smtClean="0"/>
              <a:t>‹nr.›</a:t>
            </a:fld>
            <a:endParaRPr lang="nl-BE"/>
          </a:p>
        </p:txBody>
      </p:sp>
    </p:spTree>
    <p:extLst>
      <p:ext uri="{BB962C8B-B14F-4D97-AF65-F5344CB8AC3E}">
        <p14:creationId xmlns:p14="http://schemas.microsoft.com/office/powerpoint/2010/main" val="356012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438E-5371-144E-A628-A7C6642BD746}"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4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C438E-5371-144E-A628-A7C6642BD746}"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375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upcycleyourwaste.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BEEA-1B5E-42FD-8DAE-CA8EE0C7AE8B}"/>
              </a:ext>
            </a:extLst>
          </p:cNvPr>
          <p:cNvSpPr>
            <a:spLocks noGrp="1"/>
          </p:cNvSpPr>
          <p:nvPr>
            <p:ph type="ctrTitle" hasCustomPrompt="1"/>
          </p:nvPr>
        </p:nvSpPr>
        <p:spPr>
          <a:xfrm>
            <a:off x="2818614" y="2880288"/>
            <a:ext cx="9373386" cy="923330"/>
          </a:xfrm>
          <a:solidFill>
            <a:schemeClr val="tx2"/>
          </a:solidFill>
        </p:spPr>
        <p:txBody>
          <a:bodyPr wrap="square" lIns="540000" anchor="b" anchorCtr="0">
            <a:spAutoFit/>
          </a:bodyPr>
          <a:lstStyle>
            <a:lvl1pPr algn="l">
              <a:defRPr sz="6000">
                <a:solidFill>
                  <a:schemeClr val="bg1"/>
                </a:solidFill>
                <a:latin typeface="Montserrat ExtraBold" panose="00000900000000000000" pitchFamily="2" charset="0"/>
              </a:defRPr>
            </a:lvl1pPr>
          </a:lstStyle>
          <a:p>
            <a:r>
              <a:rPr lang="en-US" dirty="0"/>
              <a:t>Title lorem ipsum</a:t>
            </a:r>
            <a:endParaRPr lang="nl-BE" dirty="0"/>
          </a:p>
        </p:txBody>
      </p:sp>
      <p:sp>
        <p:nvSpPr>
          <p:cNvPr id="3" name="Subtitle 2">
            <a:extLst>
              <a:ext uri="{FF2B5EF4-FFF2-40B4-BE49-F238E27FC236}">
                <a16:creationId xmlns:a16="http://schemas.microsoft.com/office/drawing/2014/main" id="{6FFA36B2-2D81-44A5-9543-C1A91F38BB32}"/>
              </a:ext>
            </a:extLst>
          </p:cNvPr>
          <p:cNvSpPr>
            <a:spLocks noGrp="1"/>
          </p:cNvSpPr>
          <p:nvPr>
            <p:ph type="subTitle" idx="1" hasCustomPrompt="1"/>
          </p:nvPr>
        </p:nvSpPr>
        <p:spPr>
          <a:xfrm>
            <a:off x="2818614" y="3803618"/>
            <a:ext cx="9373386" cy="535531"/>
          </a:xfrm>
          <a:solidFill>
            <a:schemeClr val="tx2"/>
          </a:solidFill>
        </p:spPr>
        <p:txBody>
          <a:bodyPr lIns="540000" anchor="t" anchorCtr="0">
            <a:spAutoFit/>
          </a:bodyPr>
          <a:lstStyle>
            <a:lvl1pPr marL="0" indent="0" algn="l">
              <a:buNone/>
              <a:defRPr sz="3200">
                <a:solidFill>
                  <a:schemeClr val="bg1"/>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a:t>
            </a:r>
            <a:endParaRPr lang="nl-BE" dirty="0"/>
          </a:p>
        </p:txBody>
      </p:sp>
      <p:pic>
        <p:nvPicPr>
          <p:cNvPr id="10" name="Picture 9">
            <a:extLst>
              <a:ext uri="{FF2B5EF4-FFF2-40B4-BE49-F238E27FC236}">
                <a16:creationId xmlns:a16="http://schemas.microsoft.com/office/drawing/2014/main" id="{9D92DF3F-1F2A-46C8-BA28-1E49BD0E09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54805" y="5074698"/>
            <a:ext cx="5099418" cy="1461494"/>
          </a:xfrm>
          <a:prstGeom prst="rect">
            <a:avLst/>
          </a:prstGeom>
        </p:spPr>
      </p:pic>
      <p:sp>
        <p:nvSpPr>
          <p:cNvPr id="12" name="Picture Placeholder 11">
            <a:extLst>
              <a:ext uri="{FF2B5EF4-FFF2-40B4-BE49-F238E27FC236}">
                <a16:creationId xmlns:a16="http://schemas.microsoft.com/office/drawing/2014/main" id="{223C2057-AEEC-461B-A94A-8A10A1087191}"/>
              </a:ext>
            </a:extLst>
          </p:cNvPr>
          <p:cNvSpPr>
            <a:spLocks noGrp="1"/>
          </p:cNvSpPr>
          <p:nvPr>
            <p:ph type="pic" sz="quarter" idx="10" hasCustomPrompt="1"/>
          </p:nvPr>
        </p:nvSpPr>
        <p:spPr>
          <a:xfrm>
            <a:off x="10151742" y="5246703"/>
            <a:ext cx="1544638" cy="910269"/>
          </a:xfrm>
        </p:spPr>
        <p:txBody>
          <a:bodyPr anchor="ctr">
            <a:normAutofit/>
          </a:bodyPr>
          <a:lstStyle>
            <a:lvl1pPr marL="0" indent="0" algn="ctr">
              <a:buNone/>
              <a:defRPr sz="1400" b="1">
                <a:solidFill>
                  <a:schemeClr val="tx1">
                    <a:lumMod val="50000"/>
                    <a:lumOff val="50000"/>
                  </a:schemeClr>
                </a:solidFill>
                <a:latin typeface="Montserrat ExtraBold" panose="00000900000000000000" pitchFamily="2" charset="0"/>
              </a:defRPr>
            </a:lvl1pPr>
          </a:lstStyle>
          <a:p>
            <a:r>
              <a:rPr lang="nl-BE" dirty="0"/>
              <a:t>Logo X</a:t>
            </a:r>
          </a:p>
          <a:p>
            <a:r>
              <a:rPr lang="nl-BE" dirty="0"/>
              <a:t>Author doc</a:t>
            </a:r>
          </a:p>
        </p:txBody>
      </p:sp>
      <p:sp>
        <p:nvSpPr>
          <p:cNvPr id="14" name="Text Placeholder 13">
            <a:extLst>
              <a:ext uri="{FF2B5EF4-FFF2-40B4-BE49-F238E27FC236}">
                <a16:creationId xmlns:a16="http://schemas.microsoft.com/office/drawing/2014/main" id="{FD05607D-3FDF-4F42-B755-67E64F711942}"/>
              </a:ext>
            </a:extLst>
          </p:cNvPr>
          <p:cNvSpPr>
            <a:spLocks noGrp="1"/>
          </p:cNvSpPr>
          <p:nvPr>
            <p:ph type="body" sz="quarter" idx="11" hasCustomPrompt="1"/>
          </p:nvPr>
        </p:nvSpPr>
        <p:spPr>
          <a:xfrm>
            <a:off x="6942611" y="604364"/>
            <a:ext cx="4757738" cy="360000"/>
          </a:xfrm>
        </p:spPr>
        <p:txBody>
          <a:bodyPr anchor="ctr">
            <a:noAutofit/>
          </a:bodyPr>
          <a:lstStyle>
            <a:lvl1pPr marL="0" indent="0" algn="r">
              <a:buFontTx/>
              <a:buNone/>
              <a:defRPr sz="2000">
                <a:solidFill>
                  <a:srgbClr val="17823D"/>
                </a:solidFill>
                <a:latin typeface="Montserrat" panose="000005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Author lorem ipsum</a:t>
            </a:r>
          </a:p>
        </p:txBody>
      </p:sp>
      <p:sp>
        <p:nvSpPr>
          <p:cNvPr id="19" name="Text Placeholder 18">
            <a:extLst>
              <a:ext uri="{FF2B5EF4-FFF2-40B4-BE49-F238E27FC236}">
                <a16:creationId xmlns:a16="http://schemas.microsoft.com/office/drawing/2014/main" id="{A6E3D16B-6C35-4AFA-BFEE-711D5B565BE5}"/>
              </a:ext>
            </a:extLst>
          </p:cNvPr>
          <p:cNvSpPr>
            <a:spLocks noGrp="1"/>
          </p:cNvSpPr>
          <p:nvPr>
            <p:ph type="body" sz="quarter" idx="12" hasCustomPrompt="1"/>
          </p:nvPr>
        </p:nvSpPr>
        <p:spPr>
          <a:xfrm>
            <a:off x="8603136" y="983581"/>
            <a:ext cx="3097213" cy="360000"/>
          </a:xfrm>
        </p:spPr>
        <p:txBody>
          <a:bodyPr>
            <a:noAutofit/>
          </a:bodyPr>
          <a:lstStyle>
            <a:lvl1pPr marL="0" indent="0" algn="r">
              <a:buFontTx/>
              <a:buNone/>
              <a:defRPr sz="2000">
                <a:solidFill>
                  <a:srgbClr val="17823D"/>
                </a:solidFill>
                <a:latin typeface="Montserrat" panose="00000500000000000000" pitchFamily="2" charset="0"/>
              </a:defRPr>
            </a:lvl1pPr>
            <a:lvl2pPr marL="457200" indent="0" algn="r">
              <a:buFontTx/>
              <a:buNone/>
              <a:defRPr sz="2400">
                <a:solidFill>
                  <a:srgbClr val="17823D"/>
                </a:solidFill>
                <a:latin typeface="Montserrat" panose="00000500000000000000" pitchFamily="2" charset="0"/>
              </a:defRPr>
            </a:lvl2pPr>
            <a:lvl3pPr marL="914400" indent="0" algn="r">
              <a:buFontTx/>
              <a:buNone/>
              <a:defRPr sz="2400">
                <a:solidFill>
                  <a:srgbClr val="17823D"/>
                </a:solidFill>
                <a:latin typeface="Montserrat" panose="00000500000000000000" pitchFamily="2" charset="0"/>
              </a:defRPr>
            </a:lvl3pPr>
            <a:lvl4pPr marL="1371600" indent="0" algn="r">
              <a:buFontTx/>
              <a:buNone/>
              <a:defRPr sz="2400">
                <a:solidFill>
                  <a:srgbClr val="17823D"/>
                </a:solidFill>
                <a:latin typeface="Montserrat" panose="00000500000000000000" pitchFamily="2" charset="0"/>
              </a:defRPr>
            </a:lvl4pPr>
            <a:lvl5pPr marL="1828800" indent="0" algn="r">
              <a:buFontTx/>
              <a:buNone/>
              <a:defRPr sz="2400">
                <a:solidFill>
                  <a:srgbClr val="17823D"/>
                </a:solidFill>
                <a:latin typeface="Montserrat" panose="00000500000000000000" pitchFamily="2" charset="0"/>
              </a:defRPr>
            </a:lvl5pPr>
          </a:lstStyle>
          <a:p>
            <a:pPr lvl="0"/>
            <a:r>
              <a:rPr lang="nl-BE" dirty="0"/>
              <a:t>13/07/2020</a:t>
            </a:r>
            <a:endParaRPr lang="en-US" dirty="0"/>
          </a:p>
        </p:txBody>
      </p:sp>
    </p:spTree>
    <p:extLst>
      <p:ext uri="{BB962C8B-B14F-4D97-AF65-F5344CB8AC3E}">
        <p14:creationId xmlns:p14="http://schemas.microsoft.com/office/powerpoint/2010/main" val="281241859"/>
      </p:ext>
    </p:extLst>
  </p:cSld>
  <p:clrMapOvr>
    <a:masterClrMapping/>
  </p:clrMapOvr>
  <p:extLst>
    <p:ext uri="{DCECCB84-F9BA-43D5-87BE-67443E8EF086}">
      <p15:sldGuideLst xmlns:p15="http://schemas.microsoft.com/office/powerpoint/2012/main">
        <p15:guide id="1" orient="horz" pos="3884"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260429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4748871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BEEA-1B5E-42FD-8DAE-CA8EE0C7AE8B}"/>
              </a:ext>
            </a:extLst>
          </p:cNvPr>
          <p:cNvSpPr>
            <a:spLocks noGrp="1"/>
          </p:cNvSpPr>
          <p:nvPr>
            <p:ph type="ctrTitle" hasCustomPrompt="1"/>
          </p:nvPr>
        </p:nvSpPr>
        <p:spPr>
          <a:xfrm>
            <a:off x="2818614" y="2880288"/>
            <a:ext cx="9373386" cy="923330"/>
          </a:xfrm>
          <a:solidFill>
            <a:schemeClr val="tx2"/>
          </a:solidFill>
        </p:spPr>
        <p:txBody>
          <a:bodyPr wrap="square" lIns="540000" anchor="b" anchorCtr="0">
            <a:spAutoFit/>
          </a:bodyPr>
          <a:lstStyle>
            <a:lvl1pPr algn="l">
              <a:defRPr sz="6000">
                <a:solidFill>
                  <a:schemeClr val="bg1"/>
                </a:solidFill>
                <a:latin typeface="Montserrat ExtraBold" panose="00000900000000000000" pitchFamily="2" charset="0"/>
              </a:defRPr>
            </a:lvl1pPr>
          </a:lstStyle>
          <a:p>
            <a:r>
              <a:rPr lang="en-US" dirty="0"/>
              <a:t>Title lorem ipsum</a:t>
            </a:r>
            <a:endParaRPr lang="nl-BE" dirty="0"/>
          </a:p>
        </p:txBody>
      </p:sp>
      <p:sp>
        <p:nvSpPr>
          <p:cNvPr id="3" name="Subtitle 2">
            <a:extLst>
              <a:ext uri="{FF2B5EF4-FFF2-40B4-BE49-F238E27FC236}">
                <a16:creationId xmlns:a16="http://schemas.microsoft.com/office/drawing/2014/main" id="{6FFA36B2-2D81-44A5-9543-C1A91F38BB32}"/>
              </a:ext>
            </a:extLst>
          </p:cNvPr>
          <p:cNvSpPr>
            <a:spLocks noGrp="1"/>
          </p:cNvSpPr>
          <p:nvPr>
            <p:ph type="subTitle" idx="1" hasCustomPrompt="1"/>
          </p:nvPr>
        </p:nvSpPr>
        <p:spPr>
          <a:xfrm>
            <a:off x="2818614" y="3803618"/>
            <a:ext cx="9373386" cy="535531"/>
          </a:xfrm>
          <a:solidFill>
            <a:schemeClr val="tx2"/>
          </a:solidFill>
        </p:spPr>
        <p:txBody>
          <a:bodyPr lIns="540000" anchor="t" anchorCtr="0">
            <a:spAutoFit/>
          </a:bodyPr>
          <a:lstStyle>
            <a:lvl1pPr marL="0" indent="0" algn="l">
              <a:buNone/>
              <a:defRPr sz="3200">
                <a:solidFill>
                  <a:schemeClr val="bg1"/>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lorem ipsum</a:t>
            </a:r>
            <a:endParaRPr lang="nl-BE" dirty="0"/>
          </a:p>
        </p:txBody>
      </p:sp>
      <p:pic>
        <p:nvPicPr>
          <p:cNvPr id="10" name="Picture 9">
            <a:extLst>
              <a:ext uri="{FF2B5EF4-FFF2-40B4-BE49-F238E27FC236}">
                <a16:creationId xmlns:a16="http://schemas.microsoft.com/office/drawing/2014/main" id="{9D92DF3F-1F2A-46C8-BA28-1E49BD0E09F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54805" y="5074698"/>
            <a:ext cx="5099418" cy="1461494"/>
          </a:xfrm>
          <a:prstGeom prst="rect">
            <a:avLst/>
          </a:prstGeom>
        </p:spPr>
      </p:pic>
      <p:sp>
        <p:nvSpPr>
          <p:cNvPr id="12" name="Picture Placeholder 11">
            <a:extLst>
              <a:ext uri="{FF2B5EF4-FFF2-40B4-BE49-F238E27FC236}">
                <a16:creationId xmlns:a16="http://schemas.microsoft.com/office/drawing/2014/main" id="{223C2057-AEEC-461B-A94A-8A10A1087191}"/>
              </a:ext>
            </a:extLst>
          </p:cNvPr>
          <p:cNvSpPr>
            <a:spLocks noGrp="1"/>
          </p:cNvSpPr>
          <p:nvPr>
            <p:ph type="pic" sz="quarter" idx="10" hasCustomPrompt="1"/>
          </p:nvPr>
        </p:nvSpPr>
        <p:spPr>
          <a:xfrm>
            <a:off x="10151742" y="5246703"/>
            <a:ext cx="1544638" cy="910269"/>
          </a:xfrm>
        </p:spPr>
        <p:txBody>
          <a:bodyPr anchor="ctr">
            <a:normAutofit/>
          </a:bodyPr>
          <a:lstStyle>
            <a:lvl1pPr marL="0" indent="0" algn="ctr">
              <a:buNone/>
              <a:defRPr sz="1400" b="1">
                <a:solidFill>
                  <a:schemeClr val="tx1">
                    <a:lumMod val="50000"/>
                    <a:lumOff val="50000"/>
                  </a:schemeClr>
                </a:solidFill>
                <a:latin typeface="Montserrat ExtraBold" panose="00000900000000000000" pitchFamily="2" charset="0"/>
              </a:defRPr>
            </a:lvl1pPr>
          </a:lstStyle>
          <a:p>
            <a:r>
              <a:rPr lang="nl-BE" dirty="0"/>
              <a:t>Logo X</a:t>
            </a:r>
          </a:p>
          <a:p>
            <a:r>
              <a:rPr lang="nl-BE" dirty="0"/>
              <a:t>Author doc</a:t>
            </a:r>
          </a:p>
        </p:txBody>
      </p:sp>
      <p:sp>
        <p:nvSpPr>
          <p:cNvPr id="14" name="Text Placeholder 13">
            <a:extLst>
              <a:ext uri="{FF2B5EF4-FFF2-40B4-BE49-F238E27FC236}">
                <a16:creationId xmlns:a16="http://schemas.microsoft.com/office/drawing/2014/main" id="{FD05607D-3FDF-4F42-B755-67E64F711942}"/>
              </a:ext>
            </a:extLst>
          </p:cNvPr>
          <p:cNvSpPr>
            <a:spLocks noGrp="1"/>
          </p:cNvSpPr>
          <p:nvPr>
            <p:ph type="body" sz="quarter" idx="11" hasCustomPrompt="1"/>
          </p:nvPr>
        </p:nvSpPr>
        <p:spPr>
          <a:xfrm>
            <a:off x="6942611" y="604364"/>
            <a:ext cx="4757738" cy="360000"/>
          </a:xfrm>
        </p:spPr>
        <p:txBody>
          <a:bodyPr anchor="ctr">
            <a:noAutofit/>
          </a:bodyPr>
          <a:lstStyle>
            <a:lvl1pPr marL="0" indent="0" algn="r">
              <a:buFontTx/>
              <a:buNone/>
              <a:defRPr sz="2000">
                <a:solidFill>
                  <a:srgbClr val="17823D"/>
                </a:solidFill>
                <a:latin typeface="Montserrat" panose="00000500000000000000"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Author lorem ipsum</a:t>
            </a:r>
          </a:p>
        </p:txBody>
      </p:sp>
      <p:sp>
        <p:nvSpPr>
          <p:cNvPr id="19" name="Text Placeholder 18">
            <a:extLst>
              <a:ext uri="{FF2B5EF4-FFF2-40B4-BE49-F238E27FC236}">
                <a16:creationId xmlns:a16="http://schemas.microsoft.com/office/drawing/2014/main" id="{A6E3D16B-6C35-4AFA-BFEE-711D5B565BE5}"/>
              </a:ext>
            </a:extLst>
          </p:cNvPr>
          <p:cNvSpPr>
            <a:spLocks noGrp="1"/>
          </p:cNvSpPr>
          <p:nvPr>
            <p:ph type="body" sz="quarter" idx="12" hasCustomPrompt="1"/>
          </p:nvPr>
        </p:nvSpPr>
        <p:spPr>
          <a:xfrm>
            <a:off x="8603136" y="983581"/>
            <a:ext cx="3097213" cy="360000"/>
          </a:xfrm>
        </p:spPr>
        <p:txBody>
          <a:bodyPr>
            <a:noAutofit/>
          </a:bodyPr>
          <a:lstStyle>
            <a:lvl1pPr marL="0" indent="0" algn="r">
              <a:buFontTx/>
              <a:buNone/>
              <a:defRPr sz="2000">
                <a:solidFill>
                  <a:srgbClr val="17823D"/>
                </a:solidFill>
                <a:latin typeface="Montserrat" panose="00000500000000000000" pitchFamily="2" charset="0"/>
              </a:defRPr>
            </a:lvl1pPr>
            <a:lvl2pPr marL="457200" indent="0" algn="r">
              <a:buFontTx/>
              <a:buNone/>
              <a:defRPr sz="2400">
                <a:solidFill>
                  <a:srgbClr val="17823D"/>
                </a:solidFill>
                <a:latin typeface="Montserrat" panose="00000500000000000000" pitchFamily="2" charset="0"/>
              </a:defRPr>
            </a:lvl2pPr>
            <a:lvl3pPr marL="914400" indent="0" algn="r">
              <a:buFontTx/>
              <a:buNone/>
              <a:defRPr sz="2400">
                <a:solidFill>
                  <a:srgbClr val="17823D"/>
                </a:solidFill>
                <a:latin typeface="Montserrat" panose="00000500000000000000" pitchFamily="2" charset="0"/>
              </a:defRPr>
            </a:lvl3pPr>
            <a:lvl4pPr marL="1371600" indent="0" algn="r">
              <a:buFontTx/>
              <a:buNone/>
              <a:defRPr sz="2400">
                <a:solidFill>
                  <a:srgbClr val="17823D"/>
                </a:solidFill>
                <a:latin typeface="Montserrat" panose="00000500000000000000" pitchFamily="2" charset="0"/>
              </a:defRPr>
            </a:lvl4pPr>
            <a:lvl5pPr marL="1828800" indent="0" algn="r">
              <a:buFontTx/>
              <a:buNone/>
              <a:defRPr sz="2400">
                <a:solidFill>
                  <a:srgbClr val="17823D"/>
                </a:solidFill>
                <a:latin typeface="Montserrat" panose="00000500000000000000" pitchFamily="2" charset="0"/>
              </a:defRPr>
            </a:lvl5pPr>
          </a:lstStyle>
          <a:p>
            <a:pPr lvl="0"/>
            <a:r>
              <a:rPr lang="nl-BE" dirty="0"/>
              <a:t>13/07/2020</a:t>
            </a:r>
            <a:endParaRPr lang="en-US" dirty="0"/>
          </a:p>
        </p:txBody>
      </p:sp>
    </p:spTree>
    <p:extLst>
      <p:ext uri="{BB962C8B-B14F-4D97-AF65-F5344CB8AC3E}">
        <p14:creationId xmlns:p14="http://schemas.microsoft.com/office/powerpoint/2010/main" val="3095280267"/>
      </p:ext>
    </p:extLst>
  </p:cSld>
  <p:clrMapOvr>
    <a:masterClrMapping/>
  </p:clrMapOvr>
  <p:extLst>
    <p:ext uri="{DCECCB84-F9BA-43D5-87BE-67443E8EF086}">
      <p15:sldGuideLst xmlns:p15="http://schemas.microsoft.com/office/powerpoint/2012/main">
        <p15:guide id="1" orient="horz" pos="388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Welcom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rot="16200000">
            <a:off x="-2013672" y="2324474"/>
            <a:ext cx="5974514" cy="1325563"/>
          </a:xfrm>
        </p:spPr>
        <p:txBody>
          <a:bodyPr>
            <a:noAutofit/>
          </a:bodyPr>
          <a:lstStyle>
            <a:lvl1pPr algn="ctr">
              <a:defRPr sz="5400" cap="all" baseline="0">
                <a:solidFill>
                  <a:schemeClr val="bg1"/>
                </a:solidFill>
                <a:latin typeface="Montserrat ExtraBold" panose="00000900000000000000" pitchFamily="2" charset="0"/>
              </a:defRPr>
            </a:lvl1pPr>
          </a:lstStyle>
          <a:p>
            <a:r>
              <a:rPr lang="en-US" dirty="0"/>
              <a:t>Welcome</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0" name="Table Placeholder 39">
            <a:extLst>
              <a:ext uri="{FF2B5EF4-FFF2-40B4-BE49-F238E27FC236}">
                <a16:creationId xmlns:a16="http://schemas.microsoft.com/office/drawing/2014/main" id="{E5241C1B-344B-406C-9049-07E02581D58E}"/>
              </a:ext>
            </a:extLst>
          </p:cNvPr>
          <p:cNvSpPr>
            <a:spLocks noGrp="1"/>
          </p:cNvSpPr>
          <p:nvPr>
            <p:ph type="tbl" sz="quarter" idx="13"/>
          </p:nvPr>
        </p:nvSpPr>
        <p:spPr>
          <a:xfrm>
            <a:off x="2611439" y="873124"/>
            <a:ext cx="8609192" cy="4641555"/>
          </a:xfrm>
        </p:spPr>
        <p:txBody>
          <a:bodyPr/>
          <a:lstStyle/>
          <a:p>
            <a:r>
              <a:rPr lang="fr-FR"/>
              <a:t>Cliquez sur l'icône pour ajouter un tableau</a:t>
            </a:r>
            <a:endParaRPr lang="nl-BE"/>
          </a:p>
        </p:txBody>
      </p:sp>
    </p:spTree>
    <p:extLst>
      <p:ext uri="{BB962C8B-B14F-4D97-AF65-F5344CB8AC3E}">
        <p14:creationId xmlns:p14="http://schemas.microsoft.com/office/powerpoint/2010/main" val="114477127"/>
      </p:ext>
    </p:extLst>
  </p:cSld>
  <p:clrMapOvr>
    <a:masterClrMapping/>
  </p:clrMapOvr>
  <p:extLst>
    <p:ext uri="{DCECCB84-F9BA-43D5-87BE-67443E8EF086}">
      <p15:sldGuideLst xmlns:p15="http://schemas.microsoft.com/office/powerpoint/2012/main">
        <p15:guide id="1" orient="horz" pos="4110">
          <p15:clr>
            <a:srgbClr val="FBAE40"/>
          </p15:clr>
        </p15:guide>
        <p15:guide id="2" pos="70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12191999"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947739" y="679444"/>
            <a:ext cx="10261599" cy="1030865"/>
          </a:xfrm>
        </p:spPr>
        <p:txBody>
          <a:bodyPr lIns="0">
            <a:noAutofit/>
          </a:bodyPr>
          <a:lstStyle>
            <a:lvl1pPr algn="l">
              <a:lnSpc>
                <a:spcPct val="100000"/>
              </a:lnSpc>
              <a:defRPr sz="7200">
                <a:solidFill>
                  <a:srgbClr val="174094"/>
                </a:solidFill>
                <a:latin typeface="Montserrat ExtraBold" panose="00000900000000000000" pitchFamily="2" charset="0"/>
              </a:defRPr>
            </a:lvl1pPr>
          </a:lstStyle>
          <a:p>
            <a:r>
              <a:rPr lang="en-US" dirty="0"/>
              <a:t>Title 1</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947738" y="2727898"/>
            <a:ext cx="10261599" cy="2970212"/>
          </a:xfrm>
        </p:spPr>
        <p:txBody>
          <a:bodyPr lIns="0"/>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630238" indent="-2286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588505D6-991D-4869-A1B6-053A02087868}"/>
              </a:ext>
            </a:extLst>
          </p:cNvPr>
          <p:cNvSpPr>
            <a:spLocks noGrp="1"/>
          </p:cNvSpPr>
          <p:nvPr>
            <p:ph type="body" sz="quarter" idx="14" hasCustomPrompt="1"/>
          </p:nvPr>
        </p:nvSpPr>
        <p:spPr>
          <a:xfrm>
            <a:off x="947738" y="1792859"/>
            <a:ext cx="10272891" cy="852488"/>
          </a:xfrm>
        </p:spPr>
        <p:txBody>
          <a:bodyPr lIns="0" anchor="ctr">
            <a:normAutofit/>
          </a:bodyPr>
          <a:lstStyle>
            <a:lvl1pPr marL="0" indent="0">
              <a:buFontTx/>
              <a:buNone/>
              <a:defRPr sz="3600">
                <a:solidFill>
                  <a:schemeClr val="tx1"/>
                </a:solidFill>
                <a:latin typeface="Montserrat ExtraBold" panose="00000900000000000000" pitchFamily="2" charset="0"/>
              </a:defRPr>
            </a:lvl1pPr>
            <a:lvl2pPr marL="457200" indent="0">
              <a:buNone/>
              <a:defRPr/>
            </a:lvl2pPr>
          </a:lstStyle>
          <a:p>
            <a:pPr lvl="0"/>
            <a:r>
              <a:rPr lang="en-US" dirty="0"/>
              <a:t>Title 3</a:t>
            </a:r>
          </a:p>
        </p:txBody>
      </p:sp>
    </p:spTree>
    <p:extLst>
      <p:ext uri="{BB962C8B-B14F-4D97-AF65-F5344CB8AC3E}">
        <p14:creationId xmlns:p14="http://schemas.microsoft.com/office/powerpoint/2010/main" val="607317455"/>
      </p:ext>
    </p:extLst>
  </p:cSld>
  <p:clrMapOvr>
    <a:masterClrMapping/>
  </p:clrMapOvr>
  <p:extLst>
    <p:ext uri="{DCECCB84-F9BA-43D5-87BE-67443E8EF086}">
      <p15:sldGuideLst xmlns:p15="http://schemas.microsoft.com/office/powerpoint/2012/main">
        <p15:guide id="1" orient="horz" pos="4110">
          <p15:clr>
            <a:srgbClr val="FBAE40"/>
          </p15:clr>
        </p15:guide>
        <p15:guide id="2" pos="5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ture+content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5D67F5-1561-4FAC-BF37-19E06F623A07}"/>
              </a:ext>
            </a:extLst>
          </p:cNvPr>
          <p:cNvSpPr>
            <a:spLocks noGrp="1"/>
          </p:cNvSpPr>
          <p:nvPr>
            <p:ph type="pic" sz="quarter" idx="14"/>
          </p:nvPr>
        </p:nvSpPr>
        <p:spPr>
          <a:xfrm>
            <a:off x="-1" y="0"/>
            <a:ext cx="5040000" cy="6004874"/>
          </a:xfrm>
          <a:custGeom>
            <a:avLst/>
            <a:gdLst>
              <a:gd name="connsiteX0" fmla="*/ 0 w 5040000"/>
              <a:gd name="connsiteY0" fmla="*/ 0 h 6004874"/>
              <a:gd name="connsiteX1" fmla="*/ 5040000 w 5040000"/>
              <a:gd name="connsiteY1" fmla="*/ 0 h 6004874"/>
              <a:gd name="connsiteX2" fmla="*/ 5040000 w 5040000"/>
              <a:gd name="connsiteY2" fmla="*/ 6004874 h 6004874"/>
              <a:gd name="connsiteX3" fmla="*/ 1114516 w 5040000"/>
              <a:gd name="connsiteY3" fmla="*/ 6004874 h 6004874"/>
              <a:gd name="connsiteX4" fmla="*/ 947394 w 5040000"/>
              <a:gd name="connsiteY4" fmla="*/ 5812110 h 6004874"/>
              <a:gd name="connsiteX5" fmla="*/ 780272 w 5040000"/>
              <a:gd name="connsiteY5" fmla="*/ 6004874 h 6004874"/>
              <a:gd name="connsiteX6" fmla="*/ 0 w 5040000"/>
              <a:gd name="connsiteY6" fmla="*/ 6004874 h 60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000" h="6004874">
                <a:moveTo>
                  <a:pt x="0" y="0"/>
                </a:moveTo>
                <a:lnTo>
                  <a:pt x="5040000" y="0"/>
                </a:lnTo>
                <a:lnTo>
                  <a:pt x="5040000" y="6004874"/>
                </a:lnTo>
                <a:lnTo>
                  <a:pt x="1114516" y="6004874"/>
                </a:lnTo>
                <a:lnTo>
                  <a:pt x="947394" y="5812110"/>
                </a:lnTo>
                <a:lnTo>
                  <a:pt x="780272" y="6004874"/>
                </a:lnTo>
                <a:lnTo>
                  <a:pt x="0" y="6004874"/>
                </a:lnTo>
                <a:close/>
              </a:path>
            </a:pathLst>
          </a:custGeom>
        </p:spPr>
        <p:txBody>
          <a:bodyPr wrap="square">
            <a:noAutofit/>
          </a:bodyPr>
          <a:lstStyle>
            <a:lvl1pPr marL="0" indent="0">
              <a:buNone/>
              <a:defRPr/>
            </a:lvl1pPr>
          </a:lstStyle>
          <a:p>
            <a:r>
              <a:rPr lang="fr-FR"/>
              <a:t>Cliquez sur l'icône pour ajouter une image</a:t>
            </a:r>
            <a:endParaRPr lang="nl-BE" dirty="0"/>
          </a:p>
        </p:txBody>
      </p:sp>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821537"/>
            <a:ext cx="12191999" cy="1038225"/>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5628443" y="679444"/>
            <a:ext cx="5592180" cy="1030865"/>
          </a:xfrm>
        </p:spPr>
        <p:txBody>
          <a:bodyPr>
            <a:noAutofit/>
          </a:bodyPr>
          <a:lstStyle>
            <a:lvl1pPr algn="l">
              <a:lnSpc>
                <a:spcPct val="100000"/>
              </a:lnSpc>
              <a:defRPr sz="5400">
                <a:solidFill>
                  <a:schemeClr val="tx2"/>
                </a:solidFill>
                <a:latin typeface="Montserrat ExtraBold" panose="00000900000000000000" pitchFamily="2" charset="0"/>
              </a:defRPr>
            </a:lvl1pPr>
          </a:lstStyle>
          <a:p>
            <a:r>
              <a:rPr lang="en-US" dirty="0"/>
              <a:t>Title 2</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5627871" y="1887343"/>
            <a:ext cx="5592173" cy="1541657"/>
          </a:xfrm>
        </p:spPr>
        <p:txBody>
          <a:bodyPr/>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536575" indent="-1778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30238" y="6284913"/>
            <a:ext cx="4410075" cy="360362"/>
          </a:xfrm>
        </p:spPr>
        <p:txBody>
          <a:bodyPr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14" name="Table Placeholder 13">
            <a:extLst>
              <a:ext uri="{FF2B5EF4-FFF2-40B4-BE49-F238E27FC236}">
                <a16:creationId xmlns:a16="http://schemas.microsoft.com/office/drawing/2014/main" id="{6DE0E16F-C5A0-40E8-8578-5992BF35CBE5}"/>
              </a:ext>
            </a:extLst>
          </p:cNvPr>
          <p:cNvSpPr>
            <a:spLocks noGrp="1"/>
          </p:cNvSpPr>
          <p:nvPr>
            <p:ph type="tbl" sz="quarter" idx="17" hasCustomPrompt="1"/>
          </p:nvPr>
        </p:nvSpPr>
        <p:spPr>
          <a:xfrm>
            <a:off x="5627870" y="3597654"/>
            <a:ext cx="4679105" cy="574675"/>
          </a:xfrm>
          <a:solidFill>
            <a:srgbClr val="E8F3EC"/>
          </a:solidFill>
        </p:spPr>
        <p:txBody>
          <a:bodyPr lIns="180000" tIns="180000" rIns="180000" bIns="180000">
            <a:normAutofit/>
          </a:bodyPr>
          <a:lstStyle>
            <a:lvl1pPr marL="0" indent="0">
              <a:buNone/>
              <a:defRPr sz="2000">
                <a:solidFill>
                  <a:srgbClr val="17823D"/>
                </a:solidFill>
              </a:defRPr>
            </a:lvl1pPr>
          </a:lstStyle>
          <a:p>
            <a:r>
              <a:rPr lang="nl-BE" dirty="0"/>
              <a:t>Highlight</a:t>
            </a:r>
          </a:p>
        </p:txBody>
      </p:sp>
    </p:spTree>
    <p:extLst>
      <p:ext uri="{BB962C8B-B14F-4D97-AF65-F5344CB8AC3E}">
        <p14:creationId xmlns:p14="http://schemas.microsoft.com/office/powerpoint/2010/main" val="3814311261"/>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2-Pictur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12191999" cy="6858000"/>
          </a:xfrm>
          <a:prstGeom prst="rect">
            <a:avLst/>
          </a:prstGeom>
        </p:spPr>
      </p:pic>
      <p:sp>
        <p:nvSpPr>
          <p:cNvPr id="5" name="Picture Placeholder 4">
            <a:extLst>
              <a:ext uri="{FF2B5EF4-FFF2-40B4-BE49-F238E27FC236}">
                <a16:creationId xmlns:a16="http://schemas.microsoft.com/office/drawing/2014/main" id="{D3DEB9D1-AED2-4503-A403-D786F6D3B1CB}"/>
              </a:ext>
            </a:extLst>
          </p:cNvPr>
          <p:cNvSpPr>
            <a:spLocks noGrp="1"/>
          </p:cNvSpPr>
          <p:nvPr>
            <p:ph type="pic" sz="quarter" idx="14"/>
          </p:nvPr>
        </p:nvSpPr>
        <p:spPr>
          <a:xfrm>
            <a:off x="678730" y="679450"/>
            <a:ext cx="4361268" cy="4354512"/>
          </a:xfrm>
        </p:spPr>
        <p:txBody>
          <a:bodyPr/>
          <a:lstStyle>
            <a:lvl1pPr marL="0" indent="0">
              <a:buNone/>
              <a:defRPr/>
            </a:lvl1pPr>
          </a:lstStyle>
          <a:p>
            <a:r>
              <a:rPr lang="fr-FR"/>
              <a:t>Cliquez sur l'icône pour ajouter une image</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78730" y="5163124"/>
            <a:ext cx="4361268"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6" name="Picture Placeholder 5">
            <a:extLst>
              <a:ext uri="{FF2B5EF4-FFF2-40B4-BE49-F238E27FC236}">
                <a16:creationId xmlns:a16="http://schemas.microsoft.com/office/drawing/2014/main" id="{D8FFCE24-F5A9-4C55-880F-D7D92501FB70}"/>
              </a:ext>
            </a:extLst>
          </p:cNvPr>
          <p:cNvSpPr>
            <a:spLocks noGrp="1"/>
          </p:cNvSpPr>
          <p:nvPr>
            <p:ph type="pic" sz="quarter" idx="16"/>
          </p:nvPr>
        </p:nvSpPr>
        <p:spPr>
          <a:xfrm>
            <a:off x="5278437" y="679450"/>
            <a:ext cx="6234823" cy="4354513"/>
          </a:xfrm>
        </p:spPr>
        <p:txBody>
          <a:bodyPr/>
          <a:lstStyle>
            <a:lvl1pPr marL="0" indent="0">
              <a:buFontTx/>
              <a:buNone/>
              <a:defRPr/>
            </a:lvl1pPr>
          </a:lstStyle>
          <a:p>
            <a:r>
              <a:rPr lang="fr-FR"/>
              <a:t>Cliquez sur l'icône pour ajouter une image</a:t>
            </a:r>
            <a:endParaRPr lang="nl-BE" dirty="0"/>
          </a:p>
        </p:txBody>
      </p:sp>
      <p:sp>
        <p:nvSpPr>
          <p:cNvPr id="15" name="Text Placeholder 8">
            <a:extLst>
              <a:ext uri="{FF2B5EF4-FFF2-40B4-BE49-F238E27FC236}">
                <a16:creationId xmlns:a16="http://schemas.microsoft.com/office/drawing/2014/main" id="{91799D1C-806F-4D24-AA87-3A7559234C74}"/>
              </a:ext>
            </a:extLst>
          </p:cNvPr>
          <p:cNvSpPr>
            <a:spLocks noGrp="1"/>
          </p:cNvSpPr>
          <p:nvPr>
            <p:ph type="body" sz="quarter" idx="17" hasCustomPrompt="1"/>
          </p:nvPr>
        </p:nvSpPr>
        <p:spPr>
          <a:xfrm>
            <a:off x="5278437" y="5180784"/>
            <a:ext cx="6234813"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2" name="Isosceles Triangle 1">
            <a:extLst>
              <a:ext uri="{FF2B5EF4-FFF2-40B4-BE49-F238E27FC236}">
                <a16:creationId xmlns:a16="http://schemas.microsoft.com/office/drawing/2014/main" id="{6340429C-1D95-4254-9F69-2470FB7C3F94}"/>
              </a:ext>
            </a:extLst>
          </p:cNvPr>
          <p:cNvSpPr/>
          <p:nvPr userDrawn="1"/>
        </p:nvSpPr>
        <p:spPr>
          <a:xfrm>
            <a:off x="707418" y="5834852"/>
            <a:ext cx="490194" cy="273038"/>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52465402"/>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Pictur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819775"/>
            <a:ext cx="12191999" cy="1038225"/>
          </a:xfrm>
          <a:prstGeom prst="rect">
            <a:avLst/>
          </a:prstGeom>
        </p:spPr>
      </p:pic>
      <p:sp>
        <p:nvSpPr>
          <p:cNvPr id="14" name="Picture Placeholder 13">
            <a:extLst>
              <a:ext uri="{FF2B5EF4-FFF2-40B4-BE49-F238E27FC236}">
                <a16:creationId xmlns:a16="http://schemas.microsoft.com/office/drawing/2014/main" id="{EC68F58F-1718-404C-8F44-68EE7ECA280F}"/>
              </a:ext>
            </a:extLst>
          </p:cNvPr>
          <p:cNvSpPr>
            <a:spLocks noGrp="1"/>
          </p:cNvSpPr>
          <p:nvPr>
            <p:ph type="pic" sz="quarter" idx="14"/>
          </p:nvPr>
        </p:nvSpPr>
        <p:spPr>
          <a:xfrm>
            <a:off x="-2" y="0"/>
            <a:ext cx="12191993" cy="5965825"/>
          </a:xfrm>
          <a:custGeom>
            <a:avLst/>
            <a:gdLst>
              <a:gd name="connsiteX0" fmla="*/ 0 w 12191993"/>
              <a:gd name="connsiteY0" fmla="*/ 0 h 5965825"/>
              <a:gd name="connsiteX1" fmla="*/ 12191993 w 12191993"/>
              <a:gd name="connsiteY1" fmla="*/ 0 h 5965825"/>
              <a:gd name="connsiteX2" fmla="*/ 12191993 w 12191993"/>
              <a:gd name="connsiteY2" fmla="*/ 5965825 h 5965825"/>
              <a:gd name="connsiteX3" fmla="*/ 1088475 w 12191993"/>
              <a:gd name="connsiteY3" fmla="*/ 5965825 h 5965825"/>
              <a:gd name="connsiteX4" fmla="*/ 952113 w 12191993"/>
              <a:gd name="connsiteY4" fmla="*/ 5819775 h 5965825"/>
              <a:gd name="connsiteX5" fmla="*/ 815751 w 12191993"/>
              <a:gd name="connsiteY5" fmla="*/ 5965825 h 5965825"/>
              <a:gd name="connsiteX6" fmla="*/ 0 w 12191993"/>
              <a:gd name="connsiteY6" fmla="*/ 5965825 h 596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3" h="5965825">
                <a:moveTo>
                  <a:pt x="0" y="0"/>
                </a:moveTo>
                <a:lnTo>
                  <a:pt x="12191993" y="0"/>
                </a:lnTo>
                <a:lnTo>
                  <a:pt x="12191993" y="5965825"/>
                </a:lnTo>
                <a:lnTo>
                  <a:pt x="1088475" y="5965825"/>
                </a:lnTo>
                <a:lnTo>
                  <a:pt x="952113" y="5819775"/>
                </a:lnTo>
                <a:lnTo>
                  <a:pt x="815751" y="5965825"/>
                </a:lnTo>
                <a:lnTo>
                  <a:pt x="0" y="5965825"/>
                </a:lnTo>
                <a:close/>
              </a:path>
            </a:pathLst>
          </a:custGeom>
        </p:spPr>
        <p:txBody>
          <a:bodyPr wrap="square">
            <a:noAutofit/>
          </a:bodyPr>
          <a:lstStyle>
            <a:lvl1pPr marL="0" indent="0">
              <a:buNone/>
              <a:defRPr/>
            </a:lvl1pPr>
          </a:lstStyle>
          <a:p>
            <a:r>
              <a:rPr lang="fr-FR"/>
              <a:t>Cliquez sur l'icône pour ajouter une image</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30238" y="6284913"/>
            <a:ext cx="4410075" cy="360362"/>
          </a:xfrm>
        </p:spPr>
        <p:txBody>
          <a:bodyPr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Tree>
    <p:extLst>
      <p:ext uri="{BB962C8B-B14F-4D97-AF65-F5344CB8AC3E}">
        <p14:creationId xmlns:p14="http://schemas.microsoft.com/office/powerpoint/2010/main" val="153358377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ntent/framed tex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947166" y="635033"/>
            <a:ext cx="10262172" cy="852488"/>
          </a:xfrm>
        </p:spPr>
        <p:txBody>
          <a:bodyPr lIns="0">
            <a:noAutofit/>
          </a:bodyPr>
          <a:lstStyle>
            <a:lvl1pPr algn="l">
              <a:lnSpc>
                <a:spcPct val="100000"/>
              </a:lnSpc>
              <a:defRPr sz="3600">
                <a:solidFill>
                  <a:srgbClr val="8CC29E"/>
                </a:solidFill>
                <a:latin typeface="Montserrat ExtraBold" panose="00000900000000000000" pitchFamily="2" charset="0"/>
              </a:defRPr>
            </a:lvl1pPr>
          </a:lstStyle>
          <a:p>
            <a:r>
              <a:rPr lang="en-US" dirty="0"/>
              <a:t>Title 4</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947738" y="1700352"/>
            <a:ext cx="10261600" cy="1253765"/>
          </a:xfrm>
        </p:spPr>
        <p:txBody>
          <a:bodyPr lIns="0"/>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895350" indent="-2286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10" name="Table Placeholder 13">
            <a:extLst>
              <a:ext uri="{FF2B5EF4-FFF2-40B4-BE49-F238E27FC236}">
                <a16:creationId xmlns:a16="http://schemas.microsoft.com/office/drawing/2014/main" id="{5444B4F8-2C9D-4346-BF1D-97C6FCAB8A37}"/>
              </a:ext>
            </a:extLst>
          </p:cNvPr>
          <p:cNvSpPr>
            <a:spLocks noGrp="1"/>
          </p:cNvSpPr>
          <p:nvPr>
            <p:ph type="tbl" sz="quarter" idx="17" hasCustomPrompt="1"/>
          </p:nvPr>
        </p:nvSpPr>
        <p:spPr>
          <a:xfrm>
            <a:off x="947738" y="3231294"/>
            <a:ext cx="6468843" cy="574675"/>
          </a:xfrm>
          <a:solidFill>
            <a:srgbClr val="E8F3EC"/>
          </a:solidFill>
        </p:spPr>
        <p:txBody>
          <a:bodyPr/>
          <a:lstStyle>
            <a:lvl1pPr marL="0" indent="0">
              <a:buNone/>
              <a:defRPr>
                <a:solidFill>
                  <a:srgbClr val="17823D"/>
                </a:solidFill>
              </a:defRPr>
            </a:lvl1pPr>
          </a:lstStyle>
          <a:p>
            <a:r>
              <a:rPr lang="nl-BE" dirty="0"/>
              <a:t>Highlight</a:t>
            </a:r>
          </a:p>
        </p:txBody>
      </p:sp>
    </p:spTree>
    <p:extLst>
      <p:ext uri="{BB962C8B-B14F-4D97-AF65-F5344CB8AC3E}">
        <p14:creationId xmlns:p14="http://schemas.microsoft.com/office/powerpoint/2010/main" val="576856818"/>
      </p:ext>
    </p:extLst>
  </p:cSld>
  <p:clrMapOvr>
    <a:masterClrMapping/>
  </p:clrMapOvr>
  <p:extLst>
    <p:ext uri="{DCECCB84-F9BA-43D5-87BE-67443E8EF086}">
      <p15:sldGuideLst xmlns:p15="http://schemas.microsoft.com/office/powerpoint/2012/main">
        <p15:guide id="1" orient="horz" pos="4110">
          <p15:clr>
            <a:srgbClr val="FBAE40"/>
          </p15:clr>
        </p15:guide>
        <p15:guide id="2" pos="70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ab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
            <a:ext cx="12191999" cy="6858000"/>
          </a:xfrm>
          <a:prstGeom prst="rect">
            <a:avLst/>
          </a:prstGeom>
        </p:spPr>
      </p:pic>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6" name="Text Placeholder 5">
            <a:extLst>
              <a:ext uri="{FF2B5EF4-FFF2-40B4-BE49-F238E27FC236}">
                <a16:creationId xmlns:a16="http://schemas.microsoft.com/office/drawing/2014/main" id="{588505D6-991D-4869-A1B6-053A02087868}"/>
              </a:ext>
            </a:extLst>
          </p:cNvPr>
          <p:cNvSpPr>
            <a:spLocks noGrp="1"/>
          </p:cNvSpPr>
          <p:nvPr>
            <p:ph type="body" sz="quarter" idx="14" hasCustomPrompt="1"/>
          </p:nvPr>
        </p:nvSpPr>
        <p:spPr>
          <a:xfrm>
            <a:off x="959080" y="675241"/>
            <a:ext cx="10261525" cy="852488"/>
          </a:xfrm>
        </p:spPr>
        <p:txBody>
          <a:bodyPr lIns="0" anchor="ctr">
            <a:normAutofit/>
          </a:bodyPr>
          <a:lstStyle>
            <a:lvl1pPr marL="0" indent="0">
              <a:lnSpc>
                <a:spcPct val="100000"/>
              </a:lnSpc>
              <a:spcBef>
                <a:spcPts val="0"/>
              </a:spcBef>
              <a:buFontTx/>
              <a:buNone/>
              <a:defRPr sz="3600">
                <a:solidFill>
                  <a:schemeClr val="tx1"/>
                </a:solidFill>
                <a:latin typeface="Montserrat ExtraBold" panose="00000900000000000000" pitchFamily="2" charset="0"/>
              </a:defRPr>
            </a:lvl1pPr>
            <a:lvl2pPr marL="457200" indent="0">
              <a:buNone/>
              <a:defRPr/>
            </a:lvl2pPr>
          </a:lstStyle>
          <a:p>
            <a:pPr lvl="0"/>
            <a:r>
              <a:rPr lang="en-US" dirty="0"/>
              <a:t>Title 3</a:t>
            </a:r>
          </a:p>
        </p:txBody>
      </p:sp>
      <p:sp>
        <p:nvSpPr>
          <p:cNvPr id="10" name="Text Placeholder 8">
            <a:extLst>
              <a:ext uri="{FF2B5EF4-FFF2-40B4-BE49-F238E27FC236}">
                <a16:creationId xmlns:a16="http://schemas.microsoft.com/office/drawing/2014/main" id="{0F7B35B2-D8D4-4B6A-9D88-61D6021C58B6}"/>
              </a:ext>
            </a:extLst>
          </p:cNvPr>
          <p:cNvSpPr>
            <a:spLocks noGrp="1"/>
          </p:cNvSpPr>
          <p:nvPr>
            <p:ph type="body" sz="quarter" idx="15" hasCustomPrompt="1"/>
          </p:nvPr>
        </p:nvSpPr>
        <p:spPr>
          <a:xfrm>
            <a:off x="959082" y="5315984"/>
            <a:ext cx="4292286"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5" name="Table Placeholder 4">
            <a:extLst>
              <a:ext uri="{FF2B5EF4-FFF2-40B4-BE49-F238E27FC236}">
                <a16:creationId xmlns:a16="http://schemas.microsoft.com/office/drawing/2014/main" id="{0851A59E-3232-47EB-AAE8-44DFB4DADE6B}"/>
              </a:ext>
            </a:extLst>
          </p:cNvPr>
          <p:cNvSpPr>
            <a:spLocks noGrp="1"/>
          </p:cNvSpPr>
          <p:nvPr>
            <p:ph type="tbl" sz="quarter" idx="16"/>
          </p:nvPr>
        </p:nvSpPr>
        <p:spPr>
          <a:xfrm>
            <a:off x="959081" y="1697038"/>
            <a:ext cx="10261525" cy="3449637"/>
          </a:xfrm>
        </p:spPr>
        <p:txBody>
          <a:bodyPr/>
          <a:lstStyle/>
          <a:p>
            <a:r>
              <a:rPr lang="fr-FR"/>
              <a:t>Cliquez sur l'icône pour ajouter un tableau</a:t>
            </a:r>
            <a:endParaRPr lang="nl-BE" dirty="0"/>
          </a:p>
        </p:txBody>
      </p:sp>
    </p:spTree>
    <p:extLst>
      <p:ext uri="{BB962C8B-B14F-4D97-AF65-F5344CB8AC3E}">
        <p14:creationId xmlns:p14="http://schemas.microsoft.com/office/powerpoint/2010/main" val="3106599333"/>
      </p:ext>
    </p:extLst>
  </p:cSld>
  <p:clrMapOvr>
    <a:masterClrMapping/>
  </p:clrMapOvr>
  <p:extLst>
    <p:ext uri="{DCECCB84-F9BA-43D5-87BE-67443E8EF086}">
      <p15:sldGuideLst xmlns:p15="http://schemas.microsoft.com/office/powerpoint/2012/main">
        <p15:guide id="1" orient="horz" pos="4110">
          <p15:clr>
            <a:srgbClr val="FBAE40"/>
          </p15:clr>
        </p15:guide>
        <p15:guide id="2" pos="70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elcom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rot="16200000">
            <a:off x="-2013672" y="2324474"/>
            <a:ext cx="5974514" cy="1325563"/>
          </a:xfrm>
        </p:spPr>
        <p:txBody>
          <a:bodyPr>
            <a:noAutofit/>
          </a:bodyPr>
          <a:lstStyle>
            <a:lvl1pPr algn="ctr">
              <a:defRPr sz="5400" cap="all" baseline="0">
                <a:solidFill>
                  <a:schemeClr val="bg1"/>
                </a:solidFill>
                <a:latin typeface="Montserrat ExtraBold" panose="00000900000000000000" pitchFamily="2" charset="0"/>
              </a:defRPr>
            </a:lvl1pPr>
          </a:lstStyle>
          <a:p>
            <a:r>
              <a:rPr lang="en-US" dirty="0"/>
              <a:t>Welcome</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0" name="Table Placeholder 39">
            <a:extLst>
              <a:ext uri="{FF2B5EF4-FFF2-40B4-BE49-F238E27FC236}">
                <a16:creationId xmlns:a16="http://schemas.microsoft.com/office/drawing/2014/main" id="{E5241C1B-344B-406C-9049-07E02581D58E}"/>
              </a:ext>
            </a:extLst>
          </p:cNvPr>
          <p:cNvSpPr>
            <a:spLocks noGrp="1"/>
          </p:cNvSpPr>
          <p:nvPr>
            <p:ph type="tbl" sz="quarter" idx="13"/>
          </p:nvPr>
        </p:nvSpPr>
        <p:spPr>
          <a:xfrm>
            <a:off x="2611439" y="873124"/>
            <a:ext cx="8609192" cy="4641555"/>
          </a:xfrm>
        </p:spPr>
        <p:txBody>
          <a:bodyPr/>
          <a:lstStyle/>
          <a:p>
            <a:r>
              <a:rPr lang="nl-NL"/>
              <a:t>Klik op het pictogram als u een tabel wilt toevoegen</a:t>
            </a:r>
            <a:endParaRPr lang="nl-BE"/>
          </a:p>
        </p:txBody>
      </p:sp>
    </p:spTree>
    <p:extLst>
      <p:ext uri="{BB962C8B-B14F-4D97-AF65-F5344CB8AC3E}">
        <p14:creationId xmlns:p14="http://schemas.microsoft.com/office/powerpoint/2010/main" val="2181465080"/>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706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92DF3F-1F2A-46C8-BA28-1E49BD0E09F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1672" y="1973737"/>
            <a:ext cx="6894955" cy="1976094"/>
          </a:xfrm>
          <a:prstGeom prst="rect">
            <a:avLst/>
          </a:prstGeom>
        </p:spPr>
      </p:pic>
      <p:sp>
        <p:nvSpPr>
          <p:cNvPr id="12" name="Picture Placeholder 11">
            <a:extLst>
              <a:ext uri="{FF2B5EF4-FFF2-40B4-BE49-F238E27FC236}">
                <a16:creationId xmlns:a16="http://schemas.microsoft.com/office/drawing/2014/main" id="{223C2057-AEEC-461B-A94A-8A10A1087191}"/>
              </a:ext>
            </a:extLst>
          </p:cNvPr>
          <p:cNvSpPr>
            <a:spLocks noGrp="1"/>
          </p:cNvSpPr>
          <p:nvPr>
            <p:ph type="pic" sz="quarter" idx="10" hasCustomPrompt="1"/>
          </p:nvPr>
        </p:nvSpPr>
        <p:spPr>
          <a:xfrm>
            <a:off x="9351394" y="2281287"/>
            <a:ext cx="1572915" cy="1147713"/>
          </a:xfrm>
        </p:spPr>
        <p:txBody>
          <a:bodyPr anchor="ctr">
            <a:normAutofit/>
          </a:bodyPr>
          <a:lstStyle>
            <a:lvl1pPr marL="0" indent="0" algn="ctr">
              <a:buNone/>
              <a:defRPr sz="1400" b="1">
                <a:solidFill>
                  <a:schemeClr val="tx1">
                    <a:lumMod val="50000"/>
                    <a:lumOff val="50000"/>
                  </a:schemeClr>
                </a:solidFill>
                <a:latin typeface="Montserrat ExtraBold" panose="00000900000000000000" pitchFamily="2" charset="0"/>
              </a:defRPr>
            </a:lvl1pPr>
          </a:lstStyle>
          <a:p>
            <a:r>
              <a:rPr lang="nl-BE" dirty="0"/>
              <a:t>Logo X</a:t>
            </a:r>
          </a:p>
          <a:p>
            <a:r>
              <a:rPr lang="nl-BE" dirty="0"/>
              <a:t>Author doc</a:t>
            </a:r>
          </a:p>
        </p:txBody>
      </p:sp>
      <p:cxnSp>
        <p:nvCxnSpPr>
          <p:cNvPr id="5" name="Straight Connector 4">
            <a:extLst>
              <a:ext uri="{FF2B5EF4-FFF2-40B4-BE49-F238E27FC236}">
                <a16:creationId xmlns:a16="http://schemas.microsoft.com/office/drawing/2014/main" id="{4672FDA9-7889-4E27-87D8-0AC1572079EC}"/>
              </a:ext>
            </a:extLst>
          </p:cNvPr>
          <p:cNvCxnSpPr/>
          <p:nvPr userDrawn="1"/>
        </p:nvCxnSpPr>
        <p:spPr>
          <a:xfrm>
            <a:off x="8276733" y="1964310"/>
            <a:ext cx="0" cy="1781666"/>
          </a:xfrm>
          <a:prstGeom prst="line">
            <a:avLst/>
          </a:prstGeom>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DAC2A543-4A10-4985-84E7-84EB853656EC}"/>
              </a:ext>
            </a:extLst>
          </p:cNvPr>
          <p:cNvSpPr txBox="1"/>
          <p:nvPr userDrawn="1"/>
        </p:nvSpPr>
        <p:spPr>
          <a:xfrm>
            <a:off x="857838" y="4920792"/>
            <a:ext cx="3902697" cy="369332"/>
          </a:xfrm>
          <a:prstGeom prst="rect">
            <a:avLst/>
          </a:prstGeom>
          <a:noFill/>
        </p:spPr>
        <p:txBody>
          <a:bodyPr wrap="square" rtlCol="0">
            <a:spAutoFit/>
          </a:bodyPr>
          <a:lstStyle/>
          <a:p>
            <a:r>
              <a:rPr lang="nl-BE" dirty="0">
                <a:solidFill>
                  <a:srgbClr val="17823D"/>
                </a:solidFill>
                <a:latin typeface="+mn-lt"/>
              </a:rPr>
              <a:t>upcycleyourwaste.com</a:t>
            </a:r>
          </a:p>
        </p:txBody>
      </p:sp>
    </p:spTree>
    <p:extLst>
      <p:ext uri="{BB962C8B-B14F-4D97-AF65-F5344CB8AC3E}">
        <p14:creationId xmlns:p14="http://schemas.microsoft.com/office/powerpoint/2010/main" val="1299837767"/>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732169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47584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571071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44620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481823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440112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83901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96182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3424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1999"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947739" y="679444"/>
            <a:ext cx="10261599" cy="1030865"/>
          </a:xfrm>
        </p:spPr>
        <p:txBody>
          <a:bodyPr lIns="0">
            <a:noAutofit/>
          </a:bodyPr>
          <a:lstStyle>
            <a:lvl1pPr algn="l">
              <a:lnSpc>
                <a:spcPct val="100000"/>
              </a:lnSpc>
              <a:defRPr sz="7200">
                <a:solidFill>
                  <a:srgbClr val="174094"/>
                </a:solidFill>
                <a:latin typeface="Montserrat ExtraBold" panose="00000900000000000000" pitchFamily="2" charset="0"/>
              </a:defRPr>
            </a:lvl1pPr>
          </a:lstStyle>
          <a:p>
            <a:r>
              <a:rPr lang="en-US" dirty="0"/>
              <a:t>Title 1</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947738" y="2727898"/>
            <a:ext cx="10261599" cy="2970212"/>
          </a:xfrm>
        </p:spPr>
        <p:txBody>
          <a:bodyPr lIns="0"/>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630238" indent="-2286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588505D6-991D-4869-A1B6-053A02087868}"/>
              </a:ext>
            </a:extLst>
          </p:cNvPr>
          <p:cNvSpPr>
            <a:spLocks noGrp="1"/>
          </p:cNvSpPr>
          <p:nvPr>
            <p:ph type="body" sz="quarter" idx="14" hasCustomPrompt="1"/>
          </p:nvPr>
        </p:nvSpPr>
        <p:spPr>
          <a:xfrm>
            <a:off x="947738" y="1792859"/>
            <a:ext cx="10272891" cy="852488"/>
          </a:xfrm>
        </p:spPr>
        <p:txBody>
          <a:bodyPr lIns="0" anchor="ctr">
            <a:normAutofit/>
          </a:bodyPr>
          <a:lstStyle>
            <a:lvl1pPr marL="0" indent="0">
              <a:buFontTx/>
              <a:buNone/>
              <a:defRPr sz="3600">
                <a:solidFill>
                  <a:schemeClr val="tx1"/>
                </a:solidFill>
                <a:latin typeface="Montserrat ExtraBold" panose="00000900000000000000" pitchFamily="2" charset="0"/>
              </a:defRPr>
            </a:lvl1pPr>
            <a:lvl2pPr marL="457200" indent="0">
              <a:buNone/>
              <a:defRPr/>
            </a:lvl2pPr>
          </a:lstStyle>
          <a:p>
            <a:pPr lvl="0"/>
            <a:r>
              <a:rPr lang="en-US" dirty="0"/>
              <a:t>Title 3</a:t>
            </a:r>
          </a:p>
        </p:txBody>
      </p:sp>
    </p:spTree>
    <p:extLst>
      <p:ext uri="{BB962C8B-B14F-4D97-AF65-F5344CB8AC3E}">
        <p14:creationId xmlns:p14="http://schemas.microsoft.com/office/powerpoint/2010/main" val="51983520"/>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57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599645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3799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content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85D67F5-1561-4FAC-BF37-19E06F623A07}"/>
              </a:ext>
            </a:extLst>
          </p:cNvPr>
          <p:cNvSpPr>
            <a:spLocks noGrp="1"/>
          </p:cNvSpPr>
          <p:nvPr>
            <p:ph type="pic" sz="quarter" idx="14"/>
          </p:nvPr>
        </p:nvSpPr>
        <p:spPr>
          <a:xfrm>
            <a:off x="-1" y="0"/>
            <a:ext cx="5040000" cy="6004874"/>
          </a:xfrm>
          <a:custGeom>
            <a:avLst/>
            <a:gdLst>
              <a:gd name="connsiteX0" fmla="*/ 0 w 5040000"/>
              <a:gd name="connsiteY0" fmla="*/ 0 h 6004874"/>
              <a:gd name="connsiteX1" fmla="*/ 5040000 w 5040000"/>
              <a:gd name="connsiteY1" fmla="*/ 0 h 6004874"/>
              <a:gd name="connsiteX2" fmla="*/ 5040000 w 5040000"/>
              <a:gd name="connsiteY2" fmla="*/ 6004874 h 6004874"/>
              <a:gd name="connsiteX3" fmla="*/ 1114516 w 5040000"/>
              <a:gd name="connsiteY3" fmla="*/ 6004874 h 6004874"/>
              <a:gd name="connsiteX4" fmla="*/ 947394 w 5040000"/>
              <a:gd name="connsiteY4" fmla="*/ 5812110 h 6004874"/>
              <a:gd name="connsiteX5" fmla="*/ 780272 w 5040000"/>
              <a:gd name="connsiteY5" fmla="*/ 6004874 h 6004874"/>
              <a:gd name="connsiteX6" fmla="*/ 0 w 5040000"/>
              <a:gd name="connsiteY6" fmla="*/ 6004874 h 60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000" h="6004874">
                <a:moveTo>
                  <a:pt x="0" y="0"/>
                </a:moveTo>
                <a:lnTo>
                  <a:pt x="5040000" y="0"/>
                </a:lnTo>
                <a:lnTo>
                  <a:pt x="5040000" y="6004874"/>
                </a:lnTo>
                <a:lnTo>
                  <a:pt x="1114516" y="6004874"/>
                </a:lnTo>
                <a:lnTo>
                  <a:pt x="947394" y="5812110"/>
                </a:lnTo>
                <a:lnTo>
                  <a:pt x="780272" y="6004874"/>
                </a:lnTo>
                <a:lnTo>
                  <a:pt x="0" y="6004874"/>
                </a:lnTo>
                <a:close/>
              </a:path>
            </a:pathLst>
          </a:custGeom>
        </p:spPr>
        <p:txBody>
          <a:bodyPr wrap="square">
            <a:noAutofit/>
          </a:bodyPr>
          <a:lstStyle>
            <a:lvl1pPr marL="0" indent="0">
              <a:buNone/>
              <a:defRPr/>
            </a:lvl1pPr>
          </a:lstStyle>
          <a:p>
            <a:r>
              <a:rPr lang="nl-NL"/>
              <a:t>Klik op het pictogram als u een afbeelding wilt toevoegen</a:t>
            </a:r>
            <a:endParaRPr lang="nl-BE" dirty="0"/>
          </a:p>
        </p:txBody>
      </p:sp>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5821537"/>
            <a:ext cx="12191999" cy="1038225"/>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5628443" y="679444"/>
            <a:ext cx="5592180" cy="1030865"/>
          </a:xfrm>
        </p:spPr>
        <p:txBody>
          <a:bodyPr>
            <a:noAutofit/>
          </a:bodyPr>
          <a:lstStyle>
            <a:lvl1pPr algn="l">
              <a:lnSpc>
                <a:spcPct val="100000"/>
              </a:lnSpc>
              <a:defRPr sz="5400">
                <a:solidFill>
                  <a:schemeClr val="tx2"/>
                </a:solidFill>
                <a:latin typeface="Montserrat ExtraBold" panose="00000900000000000000" pitchFamily="2" charset="0"/>
              </a:defRPr>
            </a:lvl1pPr>
          </a:lstStyle>
          <a:p>
            <a:r>
              <a:rPr lang="en-US" dirty="0"/>
              <a:t>Title 2</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5627871" y="1887343"/>
            <a:ext cx="5592173" cy="1541657"/>
          </a:xfrm>
        </p:spPr>
        <p:txBody>
          <a:bodyPr/>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536575" indent="-1778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30238" y="6284913"/>
            <a:ext cx="4410075" cy="360362"/>
          </a:xfrm>
        </p:spPr>
        <p:txBody>
          <a:bodyPr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14" name="Table Placeholder 13">
            <a:extLst>
              <a:ext uri="{FF2B5EF4-FFF2-40B4-BE49-F238E27FC236}">
                <a16:creationId xmlns:a16="http://schemas.microsoft.com/office/drawing/2014/main" id="{6DE0E16F-C5A0-40E8-8578-5992BF35CBE5}"/>
              </a:ext>
            </a:extLst>
          </p:cNvPr>
          <p:cNvSpPr>
            <a:spLocks noGrp="1"/>
          </p:cNvSpPr>
          <p:nvPr>
            <p:ph type="tbl" sz="quarter" idx="17" hasCustomPrompt="1"/>
          </p:nvPr>
        </p:nvSpPr>
        <p:spPr>
          <a:xfrm>
            <a:off x="5627870" y="3597654"/>
            <a:ext cx="4679105" cy="574675"/>
          </a:xfrm>
          <a:solidFill>
            <a:srgbClr val="E8F3EC"/>
          </a:solidFill>
        </p:spPr>
        <p:txBody>
          <a:bodyPr lIns="180000" tIns="180000" rIns="180000" bIns="180000">
            <a:normAutofit/>
          </a:bodyPr>
          <a:lstStyle>
            <a:lvl1pPr marL="0" indent="0">
              <a:buNone/>
              <a:defRPr sz="2000">
                <a:solidFill>
                  <a:srgbClr val="17823D"/>
                </a:solidFill>
              </a:defRPr>
            </a:lvl1pPr>
          </a:lstStyle>
          <a:p>
            <a:r>
              <a:rPr lang="nl-BE" dirty="0"/>
              <a:t>Highlight</a:t>
            </a:r>
          </a:p>
        </p:txBody>
      </p:sp>
    </p:spTree>
    <p:extLst>
      <p:ext uri="{BB962C8B-B14F-4D97-AF65-F5344CB8AC3E}">
        <p14:creationId xmlns:p14="http://schemas.microsoft.com/office/powerpoint/2010/main" val="1450202773"/>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2-Pictur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1999" cy="6858000"/>
          </a:xfrm>
          <a:prstGeom prst="rect">
            <a:avLst/>
          </a:prstGeom>
        </p:spPr>
      </p:pic>
      <p:sp>
        <p:nvSpPr>
          <p:cNvPr id="5" name="Picture Placeholder 4">
            <a:extLst>
              <a:ext uri="{FF2B5EF4-FFF2-40B4-BE49-F238E27FC236}">
                <a16:creationId xmlns:a16="http://schemas.microsoft.com/office/drawing/2014/main" id="{D3DEB9D1-AED2-4503-A403-D786F6D3B1CB}"/>
              </a:ext>
            </a:extLst>
          </p:cNvPr>
          <p:cNvSpPr>
            <a:spLocks noGrp="1"/>
          </p:cNvSpPr>
          <p:nvPr>
            <p:ph type="pic" sz="quarter" idx="14"/>
          </p:nvPr>
        </p:nvSpPr>
        <p:spPr>
          <a:xfrm>
            <a:off x="678730" y="679450"/>
            <a:ext cx="4361268" cy="4354512"/>
          </a:xfrm>
        </p:spPr>
        <p:txBody>
          <a:bodyPr/>
          <a:lstStyle>
            <a:lvl1pPr marL="0" indent="0">
              <a:buNone/>
              <a:defRPr/>
            </a:lvl1pPr>
          </a:lstStyle>
          <a:p>
            <a:r>
              <a:rPr lang="nl-NL"/>
              <a:t>Klik op het pictogram als u een afbeelding wilt toevoegen</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78730" y="5163124"/>
            <a:ext cx="4361268"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6" name="Picture Placeholder 5">
            <a:extLst>
              <a:ext uri="{FF2B5EF4-FFF2-40B4-BE49-F238E27FC236}">
                <a16:creationId xmlns:a16="http://schemas.microsoft.com/office/drawing/2014/main" id="{D8FFCE24-F5A9-4C55-880F-D7D92501FB70}"/>
              </a:ext>
            </a:extLst>
          </p:cNvPr>
          <p:cNvSpPr>
            <a:spLocks noGrp="1"/>
          </p:cNvSpPr>
          <p:nvPr>
            <p:ph type="pic" sz="quarter" idx="16"/>
          </p:nvPr>
        </p:nvSpPr>
        <p:spPr>
          <a:xfrm>
            <a:off x="5278437" y="679450"/>
            <a:ext cx="6234823" cy="4354513"/>
          </a:xfrm>
        </p:spPr>
        <p:txBody>
          <a:bodyPr/>
          <a:lstStyle>
            <a:lvl1pPr marL="0" indent="0">
              <a:buFontTx/>
              <a:buNone/>
              <a:defRPr/>
            </a:lvl1pPr>
          </a:lstStyle>
          <a:p>
            <a:r>
              <a:rPr lang="nl-NL"/>
              <a:t>Klik op het pictogram als u een afbeelding wilt toevoegen</a:t>
            </a:r>
            <a:endParaRPr lang="nl-BE" dirty="0"/>
          </a:p>
        </p:txBody>
      </p:sp>
      <p:sp>
        <p:nvSpPr>
          <p:cNvPr id="15" name="Text Placeholder 8">
            <a:extLst>
              <a:ext uri="{FF2B5EF4-FFF2-40B4-BE49-F238E27FC236}">
                <a16:creationId xmlns:a16="http://schemas.microsoft.com/office/drawing/2014/main" id="{91799D1C-806F-4D24-AA87-3A7559234C74}"/>
              </a:ext>
            </a:extLst>
          </p:cNvPr>
          <p:cNvSpPr>
            <a:spLocks noGrp="1"/>
          </p:cNvSpPr>
          <p:nvPr>
            <p:ph type="body" sz="quarter" idx="17" hasCustomPrompt="1"/>
          </p:nvPr>
        </p:nvSpPr>
        <p:spPr>
          <a:xfrm>
            <a:off x="5278437" y="5180784"/>
            <a:ext cx="6234813"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2" name="Isosceles Triangle 1">
            <a:extLst>
              <a:ext uri="{FF2B5EF4-FFF2-40B4-BE49-F238E27FC236}">
                <a16:creationId xmlns:a16="http://schemas.microsoft.com/office/drawing/2014/main" id="{6340429C-1D95-4254-9F69-2470FB7C3F94}"/>
              </a:ext>
            </a:extLst>
          </p:cNvPr>
          <p:cNvSpPr/>
          <p:nvPr userDrawn="1"/>
        </p:nvSpPr>
        <p:spPr>
          <a:xfrm>
            <a:off x="707418" y="5834852"/>
            <a:ext cx="490194" cy="273038"/>
          </a:xfrm>
          <a:prstGeom prst="triangle">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82838432"/>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ictur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5819775"/>
            <a:ext cx="12191999" cy="1038225"/>
          </a:xfrm>
          <a:prstGeom prst="rect">
            <a:avLst/>
          </a:prstGeom>
        </p:spPr>
      </p:pic>
      <p:sp>
        <p:nvSpPr>
          <p:cNvPr id="14" name="Picture Placeholder 13">
            <a:extLst>
              <a:ext uri="{FF2B5EF4-FFF2-40B4-BE49-F238E27FC236}">
                <a16:creationId xmlns:a16="http://schemas.microsoft.com/office/drawing/2014/main" id="{EC68F58F-1718-404C-8F44-68EE7ECA280F}"/>
              </a:ext>
            </a:extLst>
          </p:cNvPr>
          <p:cNvSpPr>
            <a:spLocks noGrp="1"/>
          </p:cNvSpPr>
          <p:nvPr>
            <p:ph type="pic" sz="quarter" idx="14"/>
          </p:nvPr>
        </p:nvSpPr>
        <p:spPr>
          <a:xfrm>
            <a:off x="-2" y="0"/>
            <a:ext cx="12191993" cy="5965825"/>
          </a:xfrm>
          <a:custGeom>
            <a:avLst/>
            <a:gdLst>
              <a:gd name="connsiteX0" fmla="*/ 0 w 12191993"/>
              <a:gd name="connsiteY0" fmla="*/ 0 h 5965825"/>
              <a:gd name="connsiteX1" fmla="*/ 12191993 w 12191993"/>
              <a:gd name="connsiteY1" fmla="*/ 0 h 5965825"/>
              <a:gd name="connsiteX2" fmla="*/ 12191993 w 12191993"/>
              <a:gd name="connsiteY2" fmla="*/ 5965825 h 5965825"/>
              <a:gd name="connsiteX3" fmla="*/ 1088475 w 12191993"/>
              <a:gd name="connsiteY3" fmla="*/ 5965825 h 5965825"/>
              <a:gd name="connsiteX4" fmla="*/ 952113 w 12191993"/>
              <a:gd name="connsiteY4" fmla="*/ 5819775 h 5965825"/>
              <a:gd name="connsiteX5" fmla="*/ 815751 w 12191993"/>
              <a:gd name="connsiteY5" fmla="*/ 5965825 h 5965825"/>
              <a:gd name="connsiteX6" fmla="*/ 0 w 12191993"/>
              <a:gd name="connsiteY6" fmla="*/ 5965825 h 596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3" h="5965825">
                <a:moveTo>
                  <a:pt x="0" y="0"/>
                </a:moveTo>
                <a:lnTo>
                  <a:pt x="12191993" y="0"/>
                </a:lnTo>
                <a:lnTo>
                  <a:pt x="12191993" y="5965825"/>
                </a:lnTo>
                <a:lnTo>
                  <a:pt x="1088475" y="5965825"/>
                </a:lnTo>
                <a:lnTo>
                  <a:pt x="952113" y="5819775"/>
                </a:lnTo>
                <a:lnTo>
                  <a:pt x="815751" y="5965825"/>
                </a:lnTo>
                <a:lnTo>
                  <a:pt x="0" y="5965825"/>
                </a:lnTo>
                <a:close/>
              </a:path>
            </a:pathLst>
          </a:custGeom>
        </p:spPr>
        <p:txBody>
          <a:bodyPr wrap="square">
            <a:noAutofit/>
          </a:bodyPr>
          <a:lstStyle>
            <a:lvl1pPr marL="0" indent="0">
              <a:buNone/>
              <a:defRPr/>
            </a:lvl1pPr>
          </a:lstStyle>
          <a:p>
            <a:r>
              <a:rPr lang="nl-NL"/>
              <a:t>Klik op het pictogram als u een afbeelding wilt toevoegen</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9" name="Text Placeholder 8">
            <a:extLst>
              <a:ext uri="{FF2B5EF4-FFF2-40B4-BE49-F238E27FC236}">
                <a16:creationId xmlns:a16="http://schemas.microsoft.com/office/drawing/2014/main" id="{0A3D4F8F-C893-470E-B303-4B6C30A9004F}"/>
              </a:ext>
            </a:extLst>
          </p:cNvPr>
          <p:cNvSpPr>
            <a:spLocks noGrp="1"/>
          </p:cNvSpPr>
          <p:nvPr>
            <p:ph type="body" sz="quarter" idx="15" hasCustomPrompt="1"/>
          </p:nvPr>
        </p:nvSpPr>
        <p:spPr>
          <a:xfrm>
            <a:off x="630238" y="6284913"/>
            <a:ext cx="4410075" cy="360362"/>
          </a:xfrm>
        </p:spPr>
        <p:txBody>
          <a:bodyPr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Tree>
    <p:extLst>
      <p:ext uri="{BB962C8B-B14F-4D97-AF65-F5344CB8AC3E}">
        <p14:creationId xmlns:p14="http://schemas.microsoft.com/office/powerpoint/2010/main" val="2029222084"/>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framed tex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72557E17-C743-4A4B-9E94-2270320CDEB9}"/>
              </a:ext>
            </a:extLst>
          </p:cNvPr>
          <p:cNvSpPr>
            <a:spLocks noGrp="1"/>
          </p:cNvSpPr>
          <p:nvPr>
            <p:ph type="title" hasCustomPrompt="1"/>
          </p:nvPr>
        </p:nvSpPr>
        <p:spPr>
          <a:xfrm>
            <a:off x="947166" y="635033"/>
            <a:ext cx="10262172" cy="852488"/>
          </a:xfrm>
        </p:spPr>
        <p:txBody>
          <a:bodyPr lIns="0">
            <a:noAutofit/>
          </a:bodyPr>
          <a:lstStyle>
            <a:lvl1pPr algn="l">
              <a:lnSpc>
                <a:spcPct val="100000"/>
              </a:lnSpc>
              <a:defRPr sz="3600">
                <a:solidFill>
                  <a:srgbClr val="8CC29E"/>
                </a:solidFill>
                <a:latin typeface="Montserrat ExtraBold" panose="00000900000000000000" pitchFamily="2" charset="0"/>
              </a:defRPr>
            </a:lvl1pPr>
          </a:lstStyle>
          <a:p>
            <a:r>
              <a:rPr lang="en-US" dirty="0"/>
              <a:t>Title 4</a:t>
            </a:r>
            <a:endParaRPr lang="nl-BE" dirty="0"/>
          </a:p>
        </p:txBody>
      </p:sp>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4" name="Text Placeholder 3">
            <a:extLst>
              <a:ext uri="{FF2B5EF4-FFF2-40B4-BE49-F238E27FC236}">
                <a16:creationId xmlns:a16="http://schemas.microsoft.com/office/drawing/2014/main" id="{78395672-17DC-4B06-9B25-D2815DB6A0C5}"/>
              </a:ext>
            </a:extLst>
          </p:cNvPr>
          <p:cNvSpPr>
            <a:spLocks noGrp="1"/>
          </p:cNvSpPr>
          <p:nvPr>
            <p:ph type="body" sz="quarter" idx="13" hasCustomPrompt="1"/>
          </p:nvPr>
        </p:nvSpPr>
        <p:spPr>
          <a:xfrm>
            <a:off x="947738" y="1700352"/>
            <a:ext cx="10261600" cy="1253765"/>
          </a:xfrm>
        </p:spPr>
        <p:txBody>
          <a:bodyPr lIns="0"/>
          <a:lstStyle>
            <a:lvl1pPr marL="0" indent="0">
              <a:lnSpc>
                <a:spcPct val="110000"/>
              </a:lnSpc>
              <a:spcBef>
                <a:spcPts val="0"/>
              </a:spcBef>
              <a:buNone/>
              <a:defRPr sz="2000">
                <a:latin typeface="Montserrat" panose="00000500000000000000" pitchFamily="2" charset="0"/>
              </a:defRPr>
            </a:lvl1pPr>
            <a:lvl2pPr marL="265113" indent="-228600">
              <a:lnSpc>
                <a:spcPct val="110000"/>
              </a:lnSpc>
              <a:spcBef>
                <a:spcPts val="0"/>
              </a:spcBef>
              <a:buFont typeface="Montserrat" panose="00000500000000000000" pitchFamily="2" charset="0"/>
              <a:buChar char="•"/>
              <a:defRPr sz="2000">
                <a:latin typeface="Montserrat" panose="00000500000000000000" pitchFamily="2" charset="0"/>
              </a:defRPr>
            </a:lvl2pPr>
            <a:lvl3pPr marL="895350" indent="-228600">
              <a:lnSpc>
                <a:spcPct val="110000"/>
              </a:lnSpc>
              <a:spcBef>
                <a:spcPts val="0"/>
              </a:spcBef>
              <a:buFont typeface="Montserrat" panose="00000500000000000000" pitchFamily="2" charset="0"/>
              <a:buChar char="›"/>
              <a:defRPr sz="2000">
                <a:latin typeface="Montserrat" panose="00000500000000000000" pitchFamily="2" charset="0"/>
              </a:defRPr>
            </a:lvl3pPr>
            <a:lvl4pPr>
              <a:lnSpc>
                <a:spcPct val="110000"/>
              </a:lnSpc>
              <a:spcBef>
                <a:spcPts val="0"/>
              </a:spcBef>
              <a:defRPr sz="2000">
                <a:latin typeface="Montserrat" panose="00000500000000000000" pitchFamily="2" charset="0"/>
              </a:defRPr>
            </a:lvl4pPr>
            <a:lvl5pPr>
              <a:lnSpc>
                <a:spcPct val="110000"/>
              </a:lnSpc>
              <a:spcBef>
                <a:spcPts val="0"/>
              </a:spcBef>
              <a:defRPr sz="2000">
                <a:latin typeface="Montserrat" panose="00000500000000000000" pitchFamily="2" charset="0"/>
              </a:defRPr>
            </a:lvl5pPr>
          </a:lstStyle>
          <a:p>
            <a:pPr lvl="0"/>
            <a:r>
              <a:rPr lang="en-US" dirty="0"/>
              <a:t>First level</a:t>
            </a:r>
          </a:p>
          <a:p>
            <a:pPr lvl="1"/>
            <a:r>
              <a:rPr lang="en-US" dirty="0"/>
              <a:t>Second level</a:t>
            </a:r>
          </a:p>
          <a:p>
            <a:pPr lvl="2"/>
            <a:r>
              <a:rPr lang="en-US" dirty="0"/>
              <a:t>Third level</a:t>
            </a:r>
          </a:p>
        </p:txBody>
      </p:sp>
      <p:sp>
        <p:nvSpPr>
          <p:cNvPr id="10" name="Table Placeholder 13">
            <a:extLst>
              <a:ext uri="{FF2B5EF4-FFF2-40B4-BE49-F238E27FC236}">
                <a16:creationId xmlns:a16="http://schemas.microsoft.com/office/drawing/2014/main" id="{5444B4F8-2C9D-4346-BF1D-97C6FCAB8A37}"/>
              </a:ext>
            </a:extLst>
          </p:cNvPr>
          <p:cNvSpPr>
            <a:spLocks noGrp="1"/>
          </p:cNvSpPr>
          <p:nvPr>
            <p:ph type="tbl" sz="quarter" idx="17" hasCustomPrompt="1"/>
          </p:nvPr>
        </p:nvSpPr>
        <p:spPr>
          <a:xfrm>
            <a:off x="947738" y="3231294"/>
            <a:ext cx="6468843" cy="574675"/>
          </a:xfrm>
          <a:solidFill>
            <a:srgbClr val="E8F3EC"/>
          </a:solidFill>
        </p:spPr>
        <p:txBody>
          <a:bodyPr/>
          <a:lstStyle>
            <a:lvl1pPr marL="0" indent="0">
              <a:buNone/>
              <a:defRPr>
                <a:solidFill>
                  <a:srgbClr val="17823D"/>
                </a:solidFill>
              </a:defRPr>
            </a:lvl1pPr>
          </a:lstStyle>
          <a:p>
            <a:r>
              <a:rPr lang="nl-BE" dirty="0"/>
              <a:t>Highlight</a:t>
            </a:r>
          </a:p>
        </p:txBody>
      </p:sp>
    </p:spTree>
    <p:extLst>
      <p:ext uri="{BB962C8B-B14F-4D97-AF65-F5344CB8AC3E}">
        <p14:creationId xmlns:p14="http://schemas.microsoft.com/office/powerpoint/2010/main" val="1031297056"/>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70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ab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D6A7B-5FEC-436C-9B58-9D988531C7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1999" cy="6858000"/>
          </a:xfrm>
          <a:prstGeom prst="rect">
            <a:avLst/>
          </a:prstGeom>
        </p:spPr>
      </p:pic>
      <p:cxnSp>
        <p:nvCxnSpPr>
          <p:cNvPr id="16" name="Straight Connector 15">
            <a:extLst>
              <a:ext uri="{FF2B5EF4-FFF2-40B4-BE49-F238E27FC236}">
                <a16:creationId xmlns:a16="http://schemas.microsoft.com/office/drawing/2014/main" id="{C376653A-3B2C-42E6-8A29-74ABADAEBDB9}"/>
              </a:ext>
            </a:extLst>
          </p:cNvPr>
          <p:cNvCxnSpPr>
            <a:cxnSpLocks/>
          </p:cNvCxnSpPr>
          <p:nvPr userDrawn="1"/>
        </p:nvCxnSpPr>
        <p:spPr>
          <a:xfrm>
            <a:off x="11220631" y="6285264"/>
            <a:ext cx="0" cy="364108"/>
          </a:xfrm>
          <a:prstGeom prst="line">
            <a:avLst/>
          </a:prstGeom>
          <a:ln>
            <a:solidFill>
              <a:srgbClr val="17823D"/>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3"/>
            <a:extLst>
              <a:ext uri="{FF2B5EF4-FFF2-40B4-BE49-F238E27FC236}">
                <a16:creationId xmlns:a16="http://schemas.microsoft.com/office/drawing/2014/main" id="{3A2B7D5D-CEBA-4335-918B-5EF850F559E3}"/>
              </a:ext>
            </a:extLst>
          </p:cNvPr>
          <p:cNvSpPr txBox="1"/>
          <p:nvPr userDrawn="1"/>
        </p:nvSpPr>
        <p:spPr>
          <a:xfrm>
            <a:off x="7503739" y="6275837"/>
            <a:ext cx="3500072" cy="369332"/>
          </a:xfrm>
          <a:prstGeom prst="rect">
            <a:avLst/>
          </a:prstGeom>
          <a:noFill/>
        </p:spPr>
        <p:txBody>
          <a:bodyPr wrap="square" rtlCol="0">
            <a:spAutoFit/>
          </a:bodyPr>
          <a:lstStyle/>
          <a:p>
            <a:pPr algn="r"/>
            <a:r>
              <a:rPr lang="nl-BE" sz="1800" dirty="0">
                <a:solidFill>
                  <a:srgbClr val="17823D"/>
                </a:solidFill>
                <a:latin typeface="Montserrat" panose="00000500000000000000" pitchFamily="2" charset="0"/>
              </a:rPr>
              <a:t>upcycleyourwaste.com</a:t>
            </a:r>
          </a:p>
        </p:txBody>
      </p:sp>
      <p:sp>
        <p:nvSpPr>
          <p:cNvPr id="31" name="Slide Number Placeholder 30">
            <a:extLst>
              <a:ext uri="{FF2B5EF4-FFF2-40B4-BE49-F238E27FC236}">
                <a16:creationId xmlns:a16="http://schemas.microsoft.com/office/drawing/2014/main" id="{67F7FFAC-344B-4373-B4C7-D947FB94757C}"/>
              </a:ext>
            </a:extLst>
          </p:cNvPr>
          <p:cNvSpPr>
            <a:spLocks noGrp="1"/>
          </p:cNvSpPr>
          <p:nvPr>
            <p:ph type="sldNum" sz="quarter" idx="12"/>
          </p:nvPr>
        </p:nvSpPr>
        <p:spPr>
          <a:xfrm>
            <a:off x="9178770" y="6289372"/>
            <a:ext cx="2743200" cy="360000"/>
          </a:xfrm>
        </p:spPr>
        <p:txBody>
          <a:bodyPr/>
          <a:lstStyle>
            <a:lvl1pPr>
              <a:defRPr sz="2000">
                <a:solidFill>
                  <a:srgbClr val="17823D"/>
                </a:solidFill>
                <a:latin typeface="Montserrat" panose="00000500000000000000" pitchFamily="2" charset="0"/>
              </a:defRPr>
            </a:lvl1pPr>
          </a:lstStyle>
          <a:p>
            <a:fld id="{75D616E3-A3ED-427F-B488-0E0CA6116B40}" type="slidenum">
              <a:rPr lang="nl-BE" smtClean="0"/>
              <a:pPr/>
              <a:t>‹nr.›</a:t>
            </a:fld>
            <a:endParaRPr lang="nl-BE" dirty="0"/>
          </a:p>
        </p:txBody>
      </p:sp>
      <p:sp>
        <p:nvSpPr>
          <p:cNvPr id="6" name="Text Placeholder 5">
            <a:extLst>
              <a:ext uri="{FF2B5EF4-FFF2-40B4-BE49-F238E27FC236}">
                <a16:creationId xmlns:a16="http://schemas.microsoft.com/office/drawing/2014/main" id="{588505D6-991D-4869-A1B6-053A02087868}"/>
              </a:ext>
            </a:extLst>
          </p:cNvPr>
          <p:cNvSpPr>
            <a:spLocks noGrp="1"/>
          </p:cNvSpPr>
          <p:nvPr>
            <p:ph type="body" sz="quarter" idx="14" hasCustomPrompt="1"/>
          </p:nvPr>
        </p:nvSpPr>
        <p:spPr>
          <a:xfrm>
            <a:off x="959080" y="675241"/>
            <a:ext cx="10261525" cy="852488"/>
          </a:xfrm>
        </p:spPr>
        <p:txBody>
          <a:bodyPr lIns="0" anchor="ctr">
            <a:normAutofit/>
          </a:bodyPr>
          <a:lstStyle>
            <a:lvl1pPr marL="0" indent="0">
              <a:lnSpc>
                <a:spcPct val="100000"/>
              </a:lnSpc>
              <a:spcBef>
                <a:spcPts val="0"/>
              </a:spcBef>
              <a:buFontTx/>
              <a:buNone/>
              <a:defRPr sz="3600">
                <a:solidFill>
                  <a:schemeClr val="tx1"/>
                </a:solidFill>
                <a:latin typeface="Montserrat ExtraBold" panose="00000900000000000000" pitchFamily="2" charset="0"/>
              </a:defRPr>
            </a:lvl1pPr>
            <a:lvl2pPr marL="457200" indent="0">
              <a:buNone/>
              <a:defRPr/>
            </a:lvl2pPr>
          </a:lstStyle>
          <a:p>
            <a:pPr lvl="0"/>
            <a:r>
              <a:rPr lang="en-US" dirty="0"/>
              <a:t>Title 3</a:t>
            </a:r>
          </a:p>
        </p:txBody>
      </p:sp>
      <p:sp>
        <p:nvSpPr>
          <p:cNvPr id="10" name="Text Placeholder 8">
            <a:extLst>
              <a:ext uri="{FF2B5EF4-FFF2-40B4-BE49-F238E27FC236}">
                <a16:creationId xmlns:a16="http://schemas.microsoft.com/office/drawing/2014/main" id="{0F7B35B2-D8D4-4B6A-9D88-61D6021C58B6}"/>
              </a:ext>
            </a:extLst>
          </p:cNvPr>
          <p:cNvSpPr>
            <a:spLocks noGrp="1"/>
          </p:cNvSpPr>
          <p:nvPr>
            <p:ph type="body" sz="quarter" idx="15" hasCustomPrompt="1"/>
          </p:nvPr>
        </p:nvSpPr>
        <p:spPr>
          <a:xfrm>
            <a:off x="959082" y="5315984"/>
            <a:ext cx="4292286" cy="360362"/>
          </a:xfrm>
        </p:spPr>
        <p:txBody>
          <a:bodyPr lIns="0" anchor="ctr">
            <a:noAutofit/>
          </a:bodyPr>
          <a:lstStyle>
            <a:lvl1pPr marL="0" indent="0">
              <a:buNone/>
              <a:defRPr sz="1600">
                <a:solidFill>
                  <a:schemeClr val="tx2"/>
                </a:solidFill>
                <a:latin typeface="Montserrat" panose="00000500000000000000" pitchFamily="2" charset="0"/>
              </a:defRPr>
            </a:lvl1pPr>
          </a:lstStyle>
          <a:p>
            <a:pPr lvl="0"/>
            <a:r>
              <a:rPr lang="en-US" dirty="0"/>
              <a:t>Caption of the image</a:t>
            </a:r>
            <a:endParaRPr lang="nl-BE" dirty="0"/>
          </a:p>
        </p:txBody>
      </p:sp>
      <p:sp>
        <p:nvSpPr>
          <p:cNvPr id="5" name="Table Placeholder 4">
            <a:extLst>
              <a:ext uri="{FF2B5EF4-FFF2-40B4-BE49-F238E27FC236}">
                <a16:creationId xmlns:a16="http://schemas.microsoft.com/office/drawing/2014/main" id="{0851A59E-3232-47EB-AAE8-44DFB4DADE6B}"/>
              </a:ext>
            </a:extLst>
          </p:cNvPr>
          <p:cNvSpPr>
            <a:spLocks noGrp="1"/>
          </p:cNvSpPr>
          <p:nvPr>
            <p:ph type="tbl" sz="quarter" idx="16"/>
          </p:nvPr>
        </p:nvSpPr>
        <p:spPr>
          <a:xfrm>
            <a:off x="959081" y="1697038"/>
            <a:ext cx="10261525" cy="3449637"/>
          </a:xfrm>
        </p:spPr>
        <p:txBody>
          <a:bodyPr/>
          <a:lstStyle/>
          <a:p>
            <a:r>
              <a:rPr lang="nl-NL"/>
              <a:t>Klik op het pictogram als u een tabel wilt toevoegen</a:t>
            </a:r>
            <a:endParaRPr lang="nl-BE" dirty="0"/>
          </a:p>
        </p:txBody>
      </p:sp>
    </p:spTree>
    <p:extLst>
      <p:ext uri="{BB962C8B-B14F-4D97-AF65-F5344CB8AC3E}">
        <p14:creationId xmlns:p14="http://schemas.microsoft.com/office/powerpoint/2010/main" val="174744505"/>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706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92DF3F-1F2A-46C8-BA28-1E49BD0E09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1672" y="1973737"/>
            <a:ext cx="6894955" cy="1976094"/>
          </a:xfrm>
          <a:prstGeom prst="rect">
            <a:avLst/>
          </a:prstGeom>
        </p:spPr>
      </p:pic>
      <p:sp>
        <p:nvSpPr>
          <p:cNvPr id="12" name="Picture Placeholder 11">
            <a:extLst>
              <a:ext uri="{FF2B5EF4-FFF2-40B4-BE49-F238E27FC236}">
                <a16:creationId xmlns:a16="http://schemas.microsoft.com/office/drawing/2014/main" id="{223C2057-AEEC-461B-A94A-8A10A1087191}"/>
              </a:ext>
            </a:extLst>
          </p:cNvPr>
          <p:cNvSpPr>
            <a:spLocks noGrp="1"/>
          </p:cNvSpPr>
          <p:nvPr>
            <p:ph type="pic" sz="quarter" idx="10" hasCustomPrompt="1"/>
          </p:nvPr>
        </p:nvSpPr>
        <p:spPr>
          <a:xfrm>
            <a:off x="9351394" y="2281287"/>
            <a:ext cx="1572915" cy="1147713"/>
          </a:xfrm>
        </p:spPr>
        <p:txBody>
          <a:bodyPr anchor="ctr">
            <a:normAutofit/>
          </a:bodyPr>
          <a:lstStyle>
            <a:lvl1pPr marL="0" indent="0" algn="ctr">
              <a:buNone/>
              <a:defRPr sz="1400" b="1">
                <a:solidFill>
                  <a:schemeClr val="tx1">
                    <a:lumMod val="50000"/>
                    <a:lumOff val="50000"/>
                  </a:schemeClr>
                </a:solidFill>
                <a:latin typeface="Montserrat ExtraBold" panose="00000900000000000000" pitchFamily="2" charset="0"/>
              </a:defRPr>
            </a:lvl1pPr>
          </a:lstStyle>
          <a:p>
            <a:r>
              <a:rPr lang="nl-BE" dirty="0"/>
              <a:t>Logo X</a:t>
            </a:r>
          </a:p>
          <a:p>
            <a:r>
              <a:rPr lang="nl-BE" dirty="0"/>
              <a:t>Author doc</a:t>
            </a:r>
          </a:p>
        </p:txBody>
      </p:sp>
      <p:cxnSp>
        <p:nvCxnSpPr>
          <p:cNvPr id="5" name="Straight Connector 4">
            <a:extLst>
              <a:ext uri="{FF2B5EF4-FFF2-40B4-BE49-F238E27FC236}">
                <a16:creationId xmlns:a16="http://schemas.microsoft.com/office/drawing/2014/main" id="{4672FDA9-7889-4E27-87D8-0AC1572079EC}"/>
              </a:ext>
            </a:extLst>
          </p:cNvPr>
          <p:cNvCxnSpPr/>
          <p:nvPr userDrawn="1"/>
        </p:nvCxnSpPr>
        <p:spPr>
          <a:xfrm>
            <a:off x="8276733" y="1964310"/>
            <a:ext cx="0" cy="1781666"/>
          </a:xfrm>
          <a:prstGeom prst="line">
            <a:avLst/>
          </a:prstGeom>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DAC2A543-4A10-4985-84E7-84EB853656EC}"/>
              </a:ext>
            </a:extLst>
          </p:cNvPr>
          <p:cNvSpPr txBox="1"/>
          <p:nvPr userDrawn="1"/>
        </p:nvSpPr>
        <p:spPr>
          <a:xfrm>
            <a:off x="857838" y="4920792"/>
            <a:ext cx="3902697" cy="369332"/>
          </a:xfrm>
          <a:prstGeom prst="rect">
            <a:avLst/>
          </a:prstGeom>
          <a:noFill/>
        </p:spPr>
        <p:txBody>
          <a:bodyPr wrap="square" rtlCol="0">
            <a:spAutoFit/>
          </a:bodyPr>
          <a:lstStyle/>
          <a:p>
            <a:r>
              <a:rPr lang="nl-BE" dirty="0">
                <a:solidFill>
                  <a:srgbClr val="17823D"/>
                </a:solidFill>
                <a:latin typeface="+mn-lt"/>
              </a:rPr>
              <a:t>upcycleyourwaste.com</a:t>
            </a:r>
          </a:p>
        </p:txBody>
      </p:sp>
    </p:spTree>
    <p:extLst>
      <p:ext uri="{BB962C8B-B14F-4D97-AF65-F5344CB8AC3E}">
        <p14:creationId xmlns:p14="http://schemas.microsoft.com/office/powerpoint/2010/main" val="222397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C1F1E-AAB0-440C-B880-432F9FAF4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dirty="0"/>
          </a:p>
        </p:txBody>
      </p:sp>
      <p:sp>
        <p:nvSpPr>
          <p:cNvPr id="3" name="Text Placeholder 2">
            <a:extLst>
              <a:ext uri="{FF2B5EF4-FFF2-40B4-BE49-F238E27FC236}">
                <a16:creationId xmlns:a16="http://schemas.microsoft.com/office/drawing/2014/main" id="{CA52CB78-DF61-4F9E-A30A-7DAC34347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35F45D5C-440D-4130-B280-99A90CEBD6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5504F-6318-434C-AC70-88EE40DF5744}" type="datetime1">
              <a:rPr lang="nl-BE" smtClean="0"/>
              <a:t>16/11/2022</a:t>
            </a:fld>
            <a:endParaRPr lang="nl-BE"/>
          </a:p>
        </p:txBody>
      </p:sp>
      <p:sp>
        <p:nvSpPr>
          <p:cNvPr id="5" name="Footer Placeholder 4">
            <a:extLst>
              <a:ext uri="{FF2B5EF4-FFF2-40B4-BE49-F238E27FC236}">
                <a16:creationId xmlns:a16="http://schemas.microsoft.com/office/drawing/2014/main" id="{D41FA5A5-C64F-4BDA-B73B-EB2B4CFA3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RMK om logo auteur toe te voegen</a:t>
            </a:r>
          </a:p>
        </p:txBody>
      </p:sp>
      <p:sp>
        <p:nvSpPr>
          <p:cNvPr id="6" name="Slide Number Placeholder 5">
            <a:extLst>
              <a:ext uri="{FF2B5EF4-FFF2-40B4-BE49-F238E27FC236}">
                <a16:creationId xmlns:a16="http://schemas.microsoft.com/office/drawing/2014/main" id="{34059B45-AFFE-42D1-98EF-1F3DF6A79D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616E3-A3ED-427F-B488-0E0CA6116B40}" type="slidenum">
              <a:rPr lang="nl-BE" smtClean="0"/>
              <a:t>‹nr.›</a:t>
            </a:fld>
            <a:endParaRPr lang="nl-BE"/>
          </a:p>
        </p:txBody>
      </p:sp>
    </p:spTree>
    <p:extLst>
      <p:ext uri="{BB962C8B-B14F-4D97-AF65-F5344CB8AC3E}">
        <p14:creationId xmlns:p14="http://schemas.microsoft.com/office/powerpoint/2010/main" val="2951197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 id="2147483664" r:id="rId6"/>
    <p:sldLayoutId id="2147483665" r:id="rId7"/>
    <p:sldLayoutId id="2147483666" r:id="rId8"/>
    <p:sldLayoutId id="2147483667" r:id="rId9"/>
    <p:sldLayoutId id="2147483678" r:id="rId10"/>
    <p:sldLayoutId id="214748367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355600" indent="-266700" algn="l" defTabSz="914400" rtl="0" eaLnBrk="1" latinLnBrk="0" hangingPunct="1">
        <a:lnSpc>
          <a:spcPct val="90000"/>
        </a:lnSpc>
        <a:spcBef>
          <a:spcPts val="500"/>
        </a:spcBef>
        <a:buFont typeface="Montserrat" panose="00000500000000000000" pitchFamily="2" charset="0"/>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Montserrat" panose="00000500000000000000"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C1F1E-AAB0-440C-B880-432F9FAF4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dirty="0"/>
          </a:p>
        </p:txBody>
      </p:sp>
      <p:sp>
        <p:nvSpPr>
          <p:cNvPr id="3" name="Text Placeholder 2">
            <a:extLst>
              <a:ext uri="{FF2B5EF4-FFF2-40B4-BE49-F238E27FC236}">
                <a16:creationId xmlns:a16="http://schemas.microsoft.com/office/drawing/2014/main" id="{CA52CB78-DF61-4F9E-A30A-7DAC34347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35F45D5C-440D-4130-B280-99A90CEBD6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5504F-6318-434C-AC70-88EE40DF5744}" type="datetime1">
              <a:rPr lang="nl-BE" smtClean="0"/>
              <a:t>16/11/2022</a:t>
            </a:fld>
            <a:endParaRPr lang="nl-BE"/>
          </a:p>
        </p:txBody>
      </p:sp>
      <p:sp>
        <p:nvSpPr>
          <p:cNvPr id="5" name="Footer Placeholder 4">
            <a:extLst>
              <a:ext uri="{FF2B5EF4-FFF2-40B4-BE49-F238E27FC236}">
                <a16:creationId xmlns:a16="http://schemas.microsoft.com/office/drawing/2014/main" id="{D41FA5A5-C64F-4BDA-B73B-EB2B4CFA3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a:t>RMK om logo auteur toe te voegen</a:t>
            </a:r>
          </a:p>
        </p:txBody>
      </p:sp>
      <p:sp>
        <p:nvSpPr>
          <p:cNvPr id="6" name="Slide Number Placeholder 5">
            <a:extLst>
              <a:ext uri="{FF2B5EF4-FFF2-40B4-BE49-F238E27FC236}">
                <a16:creationId xmlns:a16="http://schemas.microsoft.com/office/drawing/2014/main" id="{34059B45-AFFE-42D1-98EF-1F3DF6A79D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616E3-A3ED-427F-B488-0E0CA6116B40}" type="slidenum">
              <a:rPr lang="nl-BE" smtClean="0"/>
              <a:t>‹nr.›</a:t>
            </a:fld>
            <a:endParaRPr lang="nl-BE"/>
          </a:p>
        </p:txBody>
      </p:sp>
    </p:spTree>
    <p:extLst>
      <p:ext uri="{BB962C8B-B14F-4D97-AF65-F5344CB8AC3E}">
        <p14:creationId xmlns:p14="http://schemas.microsoft.com/office/powerpoint/2010/main" val="41879586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355600" indent="-266700" algn="l" defTabSz="914400" rtl="0" eaLnBrk="1" latinLnBrk="0" hangingPunct="1">
        <a:lnSpc>
          <a:spcPct val="90000"/>
        </a:lnSpc>
        <a:spcBef>
          <a:spcPts val="500"/>
        </a:spcBef>
        <a:buFont typeface="Montserrat" panose="00000500000000000000" pitchFamily="2" charset="0"/>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Montserrat" panose="00000500000000000000"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11/16/2022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25057827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6" Type="http://schemas.openxmlformats.org/officeDocument/2006/relationships/image" Target="../media/image66.svg"/><Relationship Id="rId1" Type="http://schemas.openxmlformats.org/officeDocument/2006/relationships/slideLayout" Target="../slideLayouts/slideLayout2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73.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76.svg"/><Relationship Id="rId11" Type="http://schemas.openxmlformats.org/officeDocument/2006/relationships/image" Target="../media/image52.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sv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9.jpeg"/><Relationship Id="rId7" Type="http://schemas.openxmlformats.org/officeDocument/2006/relationships/image" Target="../media/image76.sv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75.png"/><Relationship Id="rId5" Type="http://schemas.openxmlformats.org/officeDocument/2006/relationships/image" Target="../media/image74.sv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54.svg"/></Relationships>
</file>

<file path=ppt/slides/_rels/slide3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73.png"/><Relationship Id="rId7"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svg"/><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2.png"/><Relationship Id="rId1" Type="http://schemas.openxmlformats.org/officeDocument/2006/relationships/slideLayout" Target="../slideLayouts/slideLayout27.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mailto:arne.rossel@economischhuis.be" TargetMode="Externa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hyperlink" Target="http://www.upcycleyourwaste.b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ndertitel 9">
            <a:extLst>
              <a:ext uri="{FF2B5EF4-FFF2-40B4-BE49-F238E27FC236}">
                <a16:creationId xmlns:a16="http://schemas.microsoft.com/office/drawing/2014/main" id="{D3FEB71E-9CAD-ED9A-E03A-3B1ADDE14C25}"/>
              </a:ext>
            </a:extLst>
          </p:cNvPr>
          <p:cNvSpPr>
            <a:spLocks noGrp="1"/>
          </p:cNvSpPr>
          <p:nvPr>
            <p:ph type="subTitle" idx="1"/>
          </p:nvPr>
        </p:nvSpPr>
        <p:spPr/>
        <p:txBody>
          <a:bodyPr/>
          <a:lstStyle/>
          <a:p>
            <a:r>
              <a:rPr lang="nl-BE" dirty="0" err="1"/>
              <a:t>Economic</a:t>
            </a:r>
            <a:r>
              <a:rPr lang="nl-BE" dirty="0"/>
              <a:t> House of </a:t>
            </a:r>
            <a:r>
              <a:rPr lang="nl-BE" dirty="0" err="1"/>
              <a:t>Ostend</a:t>
            </a:r>
            <a:endParaRPr lang="nl-BE" dirty="0"/>
          </a:p>
        </p:txBody>
      </p:sp>
      <p:sp>
        <p:nvSpPr>
          <p:cNvPr id="12" name="Tijdelijke aanduiding voor tekst 11">
            <a:extLst>
              <a:ext uri="{FF2B5EF4-FFF2-40B4-BE49-F238E27FC236}">
                <a16:creationId xmlns:a16="http://schemas.microsoft.com/office/drawing/2014/main" id="{570E1018-DCEE-E200-1E7E-4C3E36AB1C63}"/>
              </a:ext>
            </a:extLst>
          </p:cNvPr>
          <p:cNvSpPr>
            <a:spLocks noGrp="1"/>
          </p:cNvSpPr>
          <p:nvPr>
            <p:ph type="body" sz="quarter" idx="11"/>
          </p:nvPr>
        </p:nvSpPr>
        <p:spPr/>
        <p:txBody>
          <a:bodyPr/>
          <a:lstStyle/>
          <a:p>
            <a:r>
              <a:rPr lang="nl-BE" dirty="0"/>
              <a:t>Arne Rossel</a:t>
            </a:r>
          </a:p>
        </p:txBody>
      </p:sp>
      <p:sp>
        <p:nvSpPr>
          <p:cNvPr id="13" name="Tijdelijke aanduiding voor tekst 12">
            <a:extLst>
              <a:ext uri="{FF2B5EF4-FFF2-40B4-BE49-F238E27FC236}">
                <a16:creationId xmlns:a16="http://schemas.microsoft.com/office/drawing/2014/main" id="{D3A98FB7-A030-F82E-F3F0-923BB67D7F5E}"/>
              </a:ext>
            </a:extLst>
          </p:cNvPr>
          <p:cNvSpPr>
            <a:spLocks noGrp="1"/>
          </p:cNvSpPr>
          <p:nvPr>
            <p:ph type="body" sz="quarter" idx="12"/>
          </p:nvPr>
        </p:nvSpPr>
        <p:spPr/>
        <p:txBody>
          <a:bodyPr/>
          <a:lstStyle/>
          <a:p>
            <a:r>
              <a:rPr lang="nl-BE" dirty="0"/>
              <a:t>17/11/2022</a:t>
            </a:r>
          </a:p>
        </p:txBody>
      </p:sp>
      <p:sp>
        <p:nvSpPr>
          <p:cNvPr id="7" name="Titel 8">
            <a:extLst>
              <a:ext uri="{FF2B5EF4-FFF2-40B4-BE49-F238E27FC236}">
                <a16:creationId xmlns:a16="http://schemas.microsoft.com/office/drawing/2014/main" id="{6F23CDF5-B857-C948-E42B-0F2E37CBC9E4}"/>
              </a:ext>
            </a:extLst>
          </p:cNvPr>
          <p:cNvSpPr>
            <a:spLocks noGrp="1"/>
          </p:cNvSpPr>
          <p:nvPr>
            <p:ph type="ctrTitle"/>
          </p:nvPr>
        </p:nvSpPr>
        <p:spPr>
          <a:xfrm>
            <a:off x="2818614" y="2049292"/>
            <a:ext cx="9373386" cy="1754326"/>
          </a:xfrm>
        </p:spPr>
        <p:txBody>
          <a:bodyPr/>
          <a:lstStyle/>
          <a:p>
            <a:r>
              <a:rPr lang="en-GB" sz="4000" b="1" dirty="0">
                <a:latin typeface="Calibri" panose="020F0502020204030204" pitchFamily="34" charset="0"/>
                <a:ea typeface="Calibri" panose="020F0502020204030204" pitchFamily="34" charset="0"/>
              </a:rPr>
              <a:t>Circular business cases – Low-hanging fruit becomes a circular network within the city</a:t>
            </a:r>
            <a:endParaRPr lang="nl-BE" sz="11500" b="1" dirty="0"/>
          </a:p>
        </p:txBody>
      </p:sp>
      <p:pic>
        <p:nvPicPr>
          <p:cNvPr id="2" name="Afbeelding 1">
            <a:extLst>
              <a:ext uri="{FF2B5EF4-FFF2-40B4-BE49-F238E27FC236}">
                <a16:creationId xmlns:a16="http://schemas.microsoft.com/office/drawing/2014/main" id="{317400FD-5AB1-7DF7-E674-4DAE24C6D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584" y="5067215"/>
            <a:ext cx="2630232" cy="1391091"/>
          </a:xfrm>
          <a:prstGeom prst="rect">
            <a:avLst/>
          </a:prstGeom>
        </p:spPr>
      </p:pic>
    </p:spTree>
    <p:extLst>
      <p:ext uri="{BB962C8B-B14F-4D97-AF65-F5344CB8AC3E}">
        <p14:creationId xmlns:p14="http://schemas.microsoft.com/office/powerpoint/2010/main" val="312233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35A7A-056E-5726-2AF0-D94B7996FEC7}"/>
              </a:ext>
            </a:extLst>
          </p:cNvPr>
          <p:cNvSpPr>
            <a:spLocks noGrp="1"/>
          </p:cNvSpPr>
          <p:nvPr>
            <p:ph type="title"/>
          </p:nvPr>
        </p:nvSpPr>
        <p:spPr>
          <a:xfrm>
            <a:off x="965198" y="595425"/>
            <a:ext cx="10261599" cy="1030865"/>
          </a:xfrm>
        </p:spPr>
        <p:txBody>
          <a:bodyPr/>
          <a:lstStyle/>
          <a:p>
            <a:r>
              <a:rPr lang="nl-BE" dirty="0">
                <a:solidFill>
                  <a:srgbClr val="17823D"/>
                </a:solidFill>
              </a:rPr>
              <a:t>8) Hair Recycle</a:t>
            </a:r>
          </a:p>
        </p:txBody>
      </p:sp>
      <p:sp>
        <p:nvSpPr>
          <p:cNvPr id="3" name="Tijdelijke aanduiding voor dianummer 2">
            <a:extLst>
              <a:ext uri="{FF2B5EF4-FFF2-40B4-BE49-F238E27FC236}">
                <a16:creationId xmlns:a16="http://schemas.microsoft.com/office/drawing/2014/main" id="{5DC55358-22DB-44E5-E7D2-A71901B83AFE}"/>
              </a:ext>
            </a:extLst>
          </p:cNvPr>
          <p:cNvSpPr>
            <a:spLocks noGrp="1"/>
          </p:cNvSpPr>
          <p:nvPr>
            <p:ph type="sldNum" sz="quarter" idx="12"/>
          </p:nvPr>
        </p:nvSpPr>
        <p:spPr/>
        <p:txBody>
          <a:bodyPr/>
          <a:lstStyle/>
          <a:p>
            <a:fld id="{75D616E3-A3ED-427F-B488-0E0CA6116B40}" type="slidenum">
              <a:rPr lang="nl-BE" smtClean="0"/>
              <a:pPr/>
              <a:t>10</a:t>
            </a:fld>
            <a:endParaRPr lang="nl-BE" dirty="0"/>
          </a:p>
        </p:txBody>
      </p:sp>
      <p:sp>
        <p:nvSpPr>
          <p:cNvPr id="4" name="Tijdelijke aanduiding voor tekst 3">
            <a:extLst>
              <a:ext uri="{FF2B5EF4-FFF2-40B4-BE49-F238E27FC236}">
                <a16:creationId xmlns:a16="http://schemas.microsoft.com/office/drawing/2014/main" id="{E52CD044-FB5F-AEC1-29F7-B8261443D568}"/>
              </a:ext>
            </a:extLst>
          </p:cNvPr>
          <p:cNvSpPr>
            <a:spLocks noGrp="1"/>
          </p:cNvSpPr>
          <p:nvPr>
            <p:ph type="body" sz="quarter" idx="13"/>
          </p:nvPr>
        </p:nvSpPr>
        <p:spPr>
          <a:xfrm>
            <a:off x="1059881" y="2215009"/>
            <a:ext cx="10261599" cy="2970212"/>
          </a:xfrm>
        </p:spPr>
        <p:txBody>
          <a:bodyPr/>
          <a:lstStyle/>
          <a:p>
            <a:pPr algn="ctr"/>
            <a:r>
              <a:rPr lang="nl-BE" sz="3000" b="1" dirty="0"/>
              <a:t>Patrick Janssen</a:t>
            </a:r>
          </a:p>
          <a:p>
            <a:endParaRPr lang="nl-BE" dirty="0"/>
          </a:p>
        </p:txBody>
      </p:sp>
      <p:pic>
        <p:nvPicPr>
          <p:cNvPr id="5" name="ESP.pdf" descr="ESP.pdf">
            <a:extLst>
              <a:ext uri="{FF2B5EF4-FFF2-40B4-BE49-F238E27FC236}">
                <a16:creationId xmlns:a16="http://schemas.microsoft.com/office/drawing/2014/main" id="{B85A4F6F-3FCE-7AB1-90F9-213FC4756AE4}"/>
              </a:ext>
            </a:extLst>
          </p:cNvPr>
          <p:cNvPicPr>
            <a:picLocks noChangeAspect="1"/>
          </p:cNvPicPr>
          <p:nvPr/>
        </p:nvPicPr>
        <p:blipFill>
          <a:blip r:embed="rId2"/>
          <a:stretch>
            <a:fillRect/>
          </a:stretch>
        </p:blipFill>
        <p:spPr>
          <a:xfrm>
            <a:off x="5235686" y="3172995"/>
            <a:ext cx="1720625" cy="1720625"/>
          </a:xfrm>
          <a:prstGeom prst="rect">
            <a:avLst/>
          </a:prstGeom>
          <a:ln w="12700">
            <a:miter lim="400000"/>
          </a:ln>
        </p:spPr>
      </p:pic>
    </p:spTree>
    <p:extLst>
      <p:ext uri="{BB962C8B-B14F-4D97-AF65-F5344CB8AC3E}">
        <p14:creationId xmlns:p14="http://schemas.microsoft.com/office/powerpoint/2010/main" val="236470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375708" y="410656"/>
            <a:ext cx="11440584" cy="6036689"/>
          </a:xfrm>
          <a:prstGeom prst="rect">
            <a:avLst/>
          </a:prstGeom>
          <a:solidFill>
            <a:srgbClr val="00A1FF"/>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2" name="Hair Recycle"/>
          <p:cNvSpPr txBox="1"/>
          <p:nvPr/>
        </p:nvSpPr>
        <p:spPr>
          <a:xfrm>
            <a:off x="2840165" y="2710855"/>
            <a:ext cx="7211911" cy="1436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18000">
                <a:solidFill>
                  <a:srgbClr val="FFFFFF"/>
                </a:solidFill>
              </a:defRPr>
            </a:lvl1pPr>
          </a:lstStyle>
          <a:p>
            <a:r>
              <a:rPr sz="9000"/>
              <a:t>Hair Recycle</a:t>
            </a:r>
          </a:p>
        </p:txBody>
      </p:sp>
      <p:pic>
        <p:nvPicPr>
          <p:cNvPr id="153" name="eps.pdf" descr="eps.pdf"/>
          <p:cNvPicPr>
            <a:picLocks noChangeAspect="1"/>
          </p:cNvPicPr>
          <p:nvPr/>
        </p:nvPicPr>
        <p:blipFill>
          <a:blip r:embed="rId2">
            <a:alphaModFix amt="36681"/>
          </a:blip>
          <a:stretch>
            <a:fillRect/>
          </a:stretch>
        </p:blipFill>
        <p:spPr>
          <a:xfrm>
            <a:off x="11067587" y="5810757"/>
            <a:ext cx="444038" cy="444038"/>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dung dung is a non-profit organization that collects hair and recycles it within the framework of the circular economy"/>
          <p:cNvSpPr txBox="1"/>
          <p:nvPr/>
        </p:nvSpPr>
        <p:spPr>
          <a:xfrm>
            <a:off x="885217" y="2049136"/>
            <a:ext cx="10760235" cy="2759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177800">
              <a:defRPr sz="8800"/>
            </a:pPr>
            <a:r>
              <a:rPr sz="4400" dirty="0">
                <a:solidFill>
                  <a:srgbClr val="93184F"/>
                </a:solidFill>
              </a:rPr>
              <a:t>dung</a:t>
            </a:r>
            <a:r>
              <a:rPr sz="4400" dirty="0">
                <a:solidFill>
                  <a:srgbClr val="393939"/>
                </a:solidFill>
              </a:rPr>
              <a:t> </a:t>
            </a:r>
            <a:r>
              <a:rPr sz="4400" dirty="0" err="1">
                <a:solidFill>
                  <a:srgbClr val="228A21"/>
                </a:solidFill>
              </a:rPr>
              <a:t>dung</a:t>
            </a:r>
            <a:r>
              <a:rPr sz="4400" dirty="0">
                <a:solidFill>
                  <a:srgbClr val="228A21"/>
                </a:solidFill>
              </a:rPr>
              <a:t> </a:t>
            </a:r>
            <a:r>
              <a:rPr sz="4400" dirty="0"/>
              <a:t>is a non-profit </a:t>
            </a:r>
            <a:r>
              <a:rPr sz="4400" dirty="0" err="1"/>
              <a:t>organi</a:t>
            </a:r>
            <a:r>
              <a:rPr lang="nl-BE" sz="4400" dirty="0"/>
              <a:t>s</a:t>
            </a:r>
            <a:r>
              <a:rPr sz="4400" dirty="0" err="1"/>
              <a:t>ation</a:t>
            </a:r>
            <a:r>
              <a:rPr sz="4400" dirty="0"/>
              <a:t> that collects hair and recycles it within the framework of the circular economy</a:t>
            </a:r>
          </a:p>
        </p:txBody>
      </p:sp>
      <p:pic>
        <p:nvPicPr>
          <p:cNvPr id="2050" name="Picture 2" descr="Kan een afbeelding zijn van de tekst 'HAIR RECYCLE'">
            <a:extLst>
              <a:ext uri="{FF2B5EF4-FFF2-40B4-BE49-F238E27FC236}">
                <a16:creationId xmlns:a16="http://schemas.microsoft.com/office/drawing/2014/main" id="{677D704E-2B3A-911A-FB39-BE67DD3E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872" y="0"/>
            <a:ext cx="1544128" cy="1544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n Belgium, between 800 and 1,000 tons of hair are collected each year in hairdressing salons. On average, hair accounts for 50% of a barber's trash. This bodily waste is now considered a resource."/>
          <p:cNvSpPr txBox="1"/>
          <p:nvPr/>
        </p:nvSpPr>
        <p:spPr>
          <a:xfrm>
            <a:off x="776170" y="2389485"/>
            <a:ext cx="10639661" cy="2079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177800">
              <a:lnSpc>
                <a:spcPct val="120000"/>
              </a:lnSpc>
              <a:defRPr sz="7500">
                <a:latin typeface="Helvetica"/>
                <a:ea typeface="Helvetica"/>
                <a:cs typeface="Helvetica"/>
                <a:sym typeface="Helvetica"/>
              </a:defRPr>
            </a:pPr>
            <a:r>
              <a:rPr sz="2800" dirty="0">
                <a:latin typeface="+mj-lt"/>
              </a:rPr>
              <a:t>In Belgium, between 800 and 1,000 tons of hair are collected each year in hairdressing salons.</a:t>
            </a:r>
            <a:br>
              <a:rPr sz="2800" dirty="0">
                <a:latin typeface="+mj-lt"/>
              </a:rPr>
            </a:br>
            <a:r>
              <a:rPr sz="2800" dirty="0">
                <a:latin typeface="+mj-lt"/>
              </a:rPr>
              <a:t>On average, hair accounts for 50% of a barber's trash. This bodily waste is now considered a resource.</a:t>
            </a:r>
          </a:p>
        </p:txBody>
      </p:sp>
      <p:pic>
        <p:nvPicPr>
          <p:cNvPr id="2" name="Picture 2" descr="Kan een afbeelding zijn van de tekst 'HAIR RECYCLE'">
            <a:extLst>
              <a:ext uri="{FF2B5EF4-FFF2-40B4-BE49-F238E27FC236}">
                <a16:creationId xmlns:a16="http://schemas.microsoft.com/office/drawing/2014/main" id="{095D4205-8718-5739-D8C6-98962BB8C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872" y="0"/>
            <a:ext cx="1544128" cy="1544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Hair Recycle"/>
          <p:cNvSpPr txBox="1"/>
          <p:nvPr/>
        </p:nvSpPr>
        <p:spPr>
          <a:xfrm>
            <a:off x="846886" y="1096956"/>
            <a:ext cx="2140009"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a:t>Hair Recycle</a:t>
            </a:r>
          </a:p>
        </p:txBody>
      </p:sp>
      <p:sp>
        <p:nvSpPr>
          <p:cNvPr id="160" name="Start in 2021…"/>
          <p:cNvSpPr txBox="1"/>
          <p:nvPr/>
        </p:nvSpPr>
        <p:spPr>
          <a:xfrm>
            <a:off x="846886" y="1912205"/>
            <a:ext cx="11052706" cy="2852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304800" indent="-304800">
              <a:buSzPct val="123000"/>
              <a:buChar char="•"/>
              <a:defRPr sz="5200"/>
            </a:pPr>
            <a:r>
              <a:rPr sz="2600" dirty="0">
                <a:latin typeface="+mj-lt"/>
              </a:rPr>
              <a:t>Start in 2021</a:t>
            </a:r>
          </a:p>
          <a:p>
            <a:pPr marL="304800" indent="-304800">
              <a:buSzPct val="123000"/>
              <a:buChar char="•"/>
              <a:defRPr sz="5200"/>
            </a:pPr>
            <a:r>
              <a:rPr sz="2600" dirty="0">
                <a:latin typeface="+mj-lt"/>
              </a:rPr>
              <a:t>Nearly 600 member hair salons</a:t>
            </a:r>
          </a:p>
          <a:p>
            <a:pPr marL="304800" indent="-304800">
              <a:buSzPct val="123000"/>
              <a:buChar char="•"/>
              <a:defRPr sz="5200"/>
            </a:pPr>
            <a:r>
              <a:rPr sz="2600" dirty="0">
                <a:latin typeface="+mj-lt"/>
              </a:rPr>
              <a:t>Collection of bags in the fairs - development of our own logistics</a:t>
            </a:r>
          </a:p>
          <a:p>
            <a:pPr marL="304800" indent="-304800">
              <a:buSzPct val="123000"/>
              <a:buChar char="•"/>
              <a:defRPr sz="5200"/>
            </a:pPr>
            <a:r>
              <a:rPr sz="2600" dirty="0">
                <a:latin typeface="+mj-lt"/>
              </a:rPr>
              <a:t>Circular economy values</a:t>
            </a:r>
          </a:p>
          <a:p>
            <a:pPr marL="304800" indent="-304800">
              <a:buSzPct val="123000"/>
              <a:buChar char="•"/>
              <a:defRPr sz="5200"/>
            </a:pPr>
            <a:r>
              <a:rPr sz="2600" dirty="0">
                <a:latin typeface="+mj-lt"/>
              </a:rPr>
              <a:t>Addressing Oil Pollution Problems</a:t>
            </a:r>
          </a:p>
          <a:p>
            <a:pPr marL="304800" indent="-304800">
              <a:buSzPct val="123000"/>
              <a:buChar char="•"/>
              <a:defRPr sz="5200"/>
            </a:pPr>
            <a:r>
              <a:rPr sz="2600" dirty="0">
                <a:latin typeface="+mj-lt"/>
              </a:rPr>
              <a:t>Absorption with </a:t>
            </a:r>
            <a:r>
              <a:rPr sz="2600" dirty="0" err="1">
                <a:latin typeface="+mj-lt"/>
              </a:rPr>
              <a:t>hai</a:t>
            </a:r>
            <a:r>
              <a:rPr lang="nl-BE" sz="2600" dirty="0">
                <a:latin typeface="+mj-lt"/>
              </a:rPr>
              <a:t>r</a:t>
            </a:r>
            <a:r>
              <a:rPr sz="2600" dirty="0">
                <a:latin typeface="+mj-lt"/>
              </a:rPr>
              <a:t> booms and hair mats</a:t>
            </a:r>
          </a:p>
          <a:p>
            <a:pPr marL="304800" indent="-304800">
              <a:buSzPct val="123000"/>
              <a:buChar char="•"/>
              <a:defRPr sz="5200"/>
            </a:pPr>
            <a:r>
              <a:rPr sz="2600" dirty="0">
                <a:latin typeface="+mj-lt"/>
              </a:rPr>
              <a:t>Capacity: 1kg of hair can absorb 8 liters of oil (lipophilic)</a:t>
            </a:r>
          </a:p>
        </p:txBody>
      </p:sp>
      <p:pic>
        <p:nvPicPr>
          <p:cNvPr id="2" name="Picture 2" descr="Kan een afbeelding zijn van de tekst 'HAIR RECYCLE'">
            <a:extLst>
              <a:ext uri="{FF2B5EF4-FFF2-40B4-BE49-F238E27FC236}">
                <a16:creationId xmlns:a16="http://schemas.microsoft.com/office/drawing/2014/main" id="{74DF8AE1-6495-D5AC-E239-626AA8D04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872" y="0"/>
            <a:ext cx="1544128" cy="1544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Matter Of Trust"/>
          <p:cNvSpPr txBox="1"/>
          <p:nvPr/>
        </p:nvSpPr>
        <p:spPr>
          <a:xfrm>
            <a:off x="456639" y="491092"/>
            <a:ext cx="2616101"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a:t>Matter Of Trust</a:t>
            </a:r>
          </a:p>
        </p:txBody>
      </p:sp>
      <p:pic>
        <p:nvPicPr>
          <p:cNvPr id="163" name="Capture d’écran 2020-12-07 à 14.54.17.png" descr="Capture d’écran 2020-12-07 à 14.54.17.png"/>
          <p:cNvPicPr>
            <a:picLocks noChangeAspect="1"/>
          </p:cNvPicPr>
          <p:nvPr/>
        </p:nvPicPr>
        <p:blipFill>
          <a:blip r:embed="rId2"/>
          <a:stretch>
            <a:fillRect/>
          </a:stretch>
        </p:blipFill>
        <p:spPr>
          <a:xfrm>
            <a:off x="5869883" y="363868"/>
            <a:ext cx="5767289" cy="6130265"/>
          </a:xfrm>
          <a:prstGeom prst="rect">
            <a:avLst/>
          </a:prstGeom>
          <a:ln w="12700">
            <a:miter lim="400000"/>
          </a:ln>
        </p:spPr>
      </p:pic>
      <p:pic>
        <p:nvPicPr>
          <p:cNvPr id="164" name="Capture d’écran 2020-12-07 à 14.54.46.png" descr="Capture d’écran 2020-12-07 à 14.54.46.png"/>
          <p:cNvPicPr>
            <a:picLocks noChangeAspect="1"/>
          </p:cNvPicPr>
          <p:nvPr/>
        </p:nvPicPr>
        <p:blipFill>
          <a:blip r:embed="rId3"/>
          <a:stretch>
            <a:fillRect/>
          </a:stretch>
        </p:blipFill>
        <p:spPr>
          <a:xfrm>
            <a:off x="385085" y="1047763"/>
            <a:ext cx="5519116" cy="527414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elabor"/>
          <p:cNvSpPr txBox="1"/>
          <p:nvPr/>
        </p:nvSpPr>
        <p:spPr>
          <a:xfrm>
            <a:off x="542768" y="1000050"/>
            <a:ext cx="1351332"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err="1"/>
              <a:t>Celabor</a:t>
            </a:r>
            <a:endParaRPr sz="2500" dirty="0"/>
          </a:p>
        </p:txBody>
      </p:sp>
      <p:pic>
        <p:nvPicPr>
          <p:cNvPr id="167" name="Egouttage et coloration_Geotextile blanc_20211027.JPG" descr="Egouttage et coloration_Geotextile blanc_20211027.JPG"/>
          <p:cNvPicPr>
            <a:picLocks noChangeAspect="1"/>
          </p:cNvPicPr>
          <p:nvPr/>
        </p:nvPicPr>
        <p:blipFill>
          <a:blip r:embed="rId2"/>
          <a:stretch>
            <a:fillRect/>
          </a:stretch>
        </p:blipFill>
        <p:spPr>
          <a:xfrm>
            <a:off x="8527962" y="1618203"/>
            <a:ext cx="3045679" cy="4060905"/>
          </a:xfrm>
          <a:prstGeom prst="rect">
            <a:avLst/>
          </a:prstGeom>
          <a:ln w="12700">
            <a:miter lim="400000"/>
          </a:ln>
        </p:spPr>
      </p:pic>
      <p:pic>
        <p:nvPicPr>
          <p:cNvPr id="168" name="Egouttage_Geéotextile gris_20211026.JPG" descr="Egouttage_Geéotextile gris_20211026.JPG"/>
          <p:cNvPicPr>
            <a:picLocks noChangeAspect="1"/>
          </p:cNvPicPr>
          <p:nvPr/>
        </p:nvPicPr>
        <p:blipFill>
          <a:blip r:embed="rId3"/>
          <a:stretch>
            <a:fillRect/>
          </a:stretch>
        </p:blipFill>
        <p:spPr>
          <a:xfrm>
            <a:off x="4894406" y="754283"/>
            <a:ext cx="3414482" cy="4552642"/>
          </a:xfrm>
          <a:prstGeom prst="rect">
            <a:avLst/>
          </a:prstGeom>
          <a:ln w="12700">
            <a:miter lim="400000"/>
          </a:ln>
        </p:spPr>
      </p:pic>
      <p:sp>
        <p:nvSpPr>
          <p:cNvPr id="169" name="Performance verification with a research center"/>
          <p:cNvSpPr txBox="1"/>
          <p:nvPr/>
        </p:nvSpPr>
        <p:spPr>
          <a:xfrm>
            <a:off x="542768" y="2253862"/>
            <a:ext cx="3230051"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2000" dirty="0"/>
              <a:t>Performance verification</a:t>
            </a:r>
            <a:br>
              <a:rPr sz="2000" dirty="0"/>
            </a:br>
            <a:r>
              <a:rPr sz="2000" dirty="0"/>
              <a:t>with a research center</a:t>
            </a:r>
          </a:p>
        </p:txBody>
      </p:sp>
      <p:sp>
        <p:nvSpPr>
          <p:cNvPr id="170" name="Performance rated at 99% compared to traditional  polypropylene socks"/>
          <p:cNvSpPr txBox="1"/>
          <p:nvPr/>
        </p:nvSpPr>
        <p:spPr>
          <a:xfrm>
            <a:off x="542768" y="3648655"/>
            <a:ext cx="3406382"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2000" dirty="0"/>
              <a:t>Performance rated at 99%</a:t>
            </a:r>
            <a:br>
              <a:rPr sz="2000" dirty="0"/>
            </a:br>
            <a:r>
              <a:rPr sz="2000" dirty="0"/>
              <a:t>compared to traditional </a:t>
            </a:r>
            <a:br>
              <a:rPr sz="2000" dirty="0"/>
            </a:br>
            <a:r>
              <a:rPr sz="2000" dirty="0"/>
              <a:t>polypropylene socks</a:t>
            </a:r>
          </a:p>
        </p:txBody>
      </p:sp>
      <p:pic>
        <p:nvPicPr>
          <p:cNvPr id="2" name="Picture 2" descr="Kan een afbeelding zijn van de tekst 'HAIR RECYCLE'">
            <a:extLst>
              <a:ext uri="{FF2B5EF4-FFF2-40B4-BE49-F238E27FC236}">
                <a16:creationId xmlns:a16="http://schemas.microsoft.com/office/drawing/2014/main" id="{7B4AACD6-92FA-53DA-CC1B-DFE93A8E4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872" y="0"/>
            <a:ext cx="1544128" cy="1544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ycled products"/>
          <p:cNvSpPr txBox="1"/>
          <p:nvPr/>
        </p:nvSpPr>
        <p:spPr>
          <a:xfrm>
            <a:off x="456639" y="491092"/>
            <a:ext cx="3178755"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a:t>Recycled products</a:t>
            </a:r>
          </a:p>
        </p:txBody>
      </p:sp>
      <p:sp>
        <p:nvSpPr>
          <p:cNvPr id="173" name="We work with : les contrats de Rivière, Recycar, Infrabel, INBW, …"/>
          <p:cNvSpPr txBox="1"/>
          <p:nvPr/>
        </p:nvSpPr>
        <p:spPr>
          <a:xfrm>
            <a:off x="456639" y="1379125"/>
            <a:ext cx="911153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r>
              <a:rPr lang="nl-BE" sz="2000" dirty="0" err="1"/>
              <a:t>Collaboration</a:t>
            </a:r>
            <a:r>
              <a:rPr lang="nl-BE" sz="2000" dirty="0"/>
              <a:t> </a:t>
            </a:r>
            <a:r>
              <a:rPr sz="2000" dirty="0"/>
              <a:t>with: les </a:t>
            </a:r>
            <a:r>
              <a:rPr sz="2000" dirty="0" err="1"/>
              <a:t>contrats</a:t>
            </a:r>
            <a:r>
              <a:rPr sz="2000" dirty="0"/>
              <a:t> de Rivière, </a:t>
            </a:r>
            <a:r>
              <a:rPr sz="2000" dirty="0" err="1"/>
              <a:t>Recycar</a:t>
            </a:r>
            <a:r>
              <a:rPr sz="2000" dirty="0"/>
              <a:t>, Infrabel, INBW, …</a:t>
            </a:r>
          </a:p>
        </p:txBody>
      </p:sp>
      <p:pic>
        <p:nvPicPr>
          <p:cNvPr id="174" name="Capture d’écran 2022-05-17 à 13.30.17.png" descr="Capture d’écran 2022-05-17 à 13.30.17.png"/>
          <p:cNvPicPr>
            <a:picLocks noChangeAspect="1"/>
          </p:cNvPicPr>
          <p:nvPr/>
        </p:nvPicPr>
        <p:blipFill>
          <a:blip r:embed="rId2"/>
          <a:stretch>
            <a:fillRect/>
          </a:stretch>
        </p:blipFill>
        <p:spPr>
          <a:xfrm>
            <a:off x="1335462" y="2190215"/>
            <a:ext cx="5328317" cy="4158055"/>
          </a:xfrm>
          <a:prstGeom prst="rect">
            <a:avLst/>
          </a:prstGeom>
          <a:ln w="12700">
            <a:miter lim="400000"/>
          </a:ln>
        </p:spPr>
      </p:pic>
      <p:pic>
        <p:nvPicPr>
          <p:cNvPr id="175" name="hair recycle3.jpg" descr="hair recycle3.jpg"/>
          <p:cNvPicPr>
            <a:picLocks noChangeAspect="1"/>
          </p:cNvPicPr>
          <p:nvPr/>
        </p:nvPicPr>
        <p:blipFill>
          <a:blip r:embed="rId3"/>
          <a:stretch>
            <a:fillRect/>
          </a:stretch>
        </p:blipFill>
        <p:spPr>
          <a:xfrm>
            <a:off x="7301827" y="2190215"/>
            <a:ext cx="3120899" cy="4158055"/>
          </a:xfrm>
          <a:prstGeom prst="rect">
            <a:avLst/>
          </a:prstGeom>
          <a:ln w="12700">
            <a:miter lim="400000"/>
          </a:ln>
        </p:spPr>
      </p:pic>
      <p:pic>
        <p:nvPicPr>
          <p:cNvPr id="2" name="Picture 2" descr="Kan een afbeelding zijn van de tekst 'HAIR RECYCLE'">
            <a:extLst>
              <a:ext uri="{FF2B5EF4-FFF2-40B4-BE49-F238E27FC236}">
                <a16:creationId xmlns:a16="http://schemas.microsoft.com/office/drawing/2014/main" id="{CFD7C600-67DD-BC67-D84C-95F596DCA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872" y="0"/>
            <a:ext cx="1544128" cy="1544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Holcim"/>
          <p:cNvSpPr txBox="1"/>
          <p:nvPr/>
        </p:nvSpPr>
        <p:spPr>
          <a:xfrm>
            <a:off x="680926" y="1037647"/>
            <a:ext cx="1239122"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a:t>Holcim</a:t>
            </a:r>
          </a:p>
        </p:txBody>
      </p:sp>
      <p:sp>
        <p:nvSpPr>
          <p:cNvPr id="178" name="Recycling of saturated absorbents in cement works.…"/>
          <p:cNvSpPr txBox="1"/>
          <p:nvPr/>
        </p:nvSpPr>
        <p:spPr>
          <a:xfrm>
            <a:off x="680926" y="2146598"/>
            <a:ext cx="6326201" cy="128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2000" dirty="0"/>
              <a:t>Recycling of saturated absorbents in cement</a:t>
            </a:r>
            <a:br>
              <a:rPr sz="2000" dirty="0"/>
            </a:br>
            <a:r>
              <a:rPr sz="2000" dirty="0"/>
              <a:t>works.</a:t>
            </a:r>
          </a:p>
          <a:p>
            <a:r>
              <a:rPr sz="2000" dirty="0"/>
              <a:t>Hydrocarbon used for its calorific </a:t>
            </a:r>
            <a:br>
              <a:rPr sz="2000" dirty="0"/>
            </a:br>
            <a:r>
              <a:rPr sz="2000" dirty="0"/>
              <a:t>properties. Hair used as concrete reinforcer.</a:t>
            </a:r>
          </a:p>
        </p:txBody>
      </p:sp>
      <p:pic>
        <p:nvPicPr>
          <p:cNvPr id="179" name="foto3_19373.jpg" descr="foto3_19373.jpg"/>
          <p:cNvPicPr>
            <a:picLocks noChangeAspect="1"/>
          </p:cNvPicPr>
          <p:nvPr/>
        </p:nvPicPr>
        <p:blipFill>
          <a:blip r:embed="rId2"/>
          <a:stretch>
            <a:fillRect/>
          </a:stretch>
        </p:blipFill>
        <p:spPr>
          <a:xfrm>
            <a:off x="7381364" y="879309"/>
            <a:ext cx="3825471" cy="509938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aising awareness of hair recycling  near hairdressing salons in Ostend.   Already five partner salons."/>
          <p:cNvSpPr txBox="1"/>
          <p:nvPr/>
        </p:nvSpPr>
        <p:spPr>
          <a:xfrm>
            <a:off x="441108" y="1547433"/>
            <a:ext cx="11620229" cy="128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defRPr sz="5200"/>
            </a:pPr>
            <a:r>
              <a:rPr sz="2000" dirty="0"/>
              <a:t>Raising awareness of hair recycling </a:t>
            </a:r>
            <a:br>
              <a:rPr sz="2000" dirty="0"/>
            </a:br>
            <a:r>
              <a:rPr sz="2000" dirty="0"/>
              <a:t>near hairdressing salons in Ostend. </a:t>
            </a:r>
            <a:br>
              <a:rPr sz="2000" dirty="0"/>
            </a:br>
            <a:br>
              <a:rPr sz="2000" dirty="0"/>
            </a:br>
            <a:r>
              <a:rPr sz="2000" dirty="0"/>
              <a:t>Already </a:t>
            </a:r>
            <a:r>
              <a:rPr lang="nl-BE" sz="2000" dirty="0"/>
              <a:t>5</a:t>
            </a:r>
            <a:r>
              <a:rPr sz="2000" dirty="0"/>
              <a:t> partner salons.</a:t>
            </a:r>
          </a:p>
        </p:txBody>
      </p:sp>
      <p:sp>
        <p:nvSpPr>
          <p:cNvPr id="182" name="Partnership Economisch Huis Oostende"/>
          <p:cNvSpPr txBox="1"/>
          <p:nvPr/>
        </p:nvSpPr>
        <p:spPr>
          <a:xfrm>
            <a:off x="456639" y="491092"/>
            <a:ext cx="6743834"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2500" dirty="0"/>
              <a:t>Partnership Economisch Huis Oostende</a:t>
            </a:r>
          </a:p>
        </p:txBody>
      </p:sp>
      <p:pic>
        <p:nvPicPr>
          <p:cNvPr id="183" name="logo_econhuis-onderneemtumee_72dpi_rgb_2.png" descr="logo_econhuis-onderneemtumee_72dpi_rgb_2.png"/>
          <p:cNvPicPr>
            <a:picLocks noChangeAspect="1"/>
          </p:cNvPicPr>
          <p:nvPr/>
        </p:nvPicPr>
        <p:blipFill>
          <a:blip r:embed="rId2"/>
          <a:stretch>
            <a:fillRect/>
          </a:stretch>
        </p:blipFill>
        <p:spPr>
          <a:xfrm>
            <a:off x="8514684" y="137536"/>
            <a:ext cx="3365944" cy="1780198"/>
          </a:xfrm>
          <a:prstGeom prst="rect">
            <a:avLst/>
          </a:prstGeom>
          <a:ln w="12700">
            <a:miter lim="400000"/>
          </a:ln>
        </p:spPr>
      </p:pic>
      <p:pic>
        <p:nvPicPr>
          <p:cNvPr id="2" name="Afbeelding 1" descr="Afbeelding met tekst, persoon, binnen&#10;&#10;Automatisch gegenereerde beschrijving">
            <a:extLst>
              <a:ext uri="{FF2B5EF4-FFF2-40B4-BE49-F238E27FC236}">
                <a16:creationId xmlns:a16="http://schemas.microsoft.com/office/drawing/2014/main" id="{C7209CFC-5E72-E6D9-E533-DA7841965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6870"/>
            <a:ext cx="4868173" cy="3651130"/>
          </a:xfrm>
          <a:prstGeom prst="rect">
            <a:avLst/>
          </a:prstGeom>
        </p:spPr>
      </p:pic>
      <p:pic>
        <p:nvPicPr>
          <p:cNvPr id="3" name="Afbeelding 2">
            <a:extLst>
              <a:ext uri="{FF2B5EF4-FFF2-40B4-BE49-F238E27FC236}">
                <a16:creationId xmlns:a16="http://schemas.microsoft.com/office/drawing/2014/main" id="{44617543-852D-B8D8-C7B4-80C461190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18536" y="4207419"/>
            <a:ext cx="3027147" cy="2270361"/>
          </a:xfrm>
          <a:prstGeom prst="rect">
            <a:avLst/>
          </a:prstGeom>
        </p:spPr>
      </p:pic>
      <p:pic>
        <p:nvPicPr>
          <p:cNvPr id="4" name="Afbeelding 3">
            <a:extLst>
              <a:ext uri="{FF2B5EF4-FFF2-40B4-BE49-F238E27FC236}">
                <a16:creationId xmlns:a16="http://schemas.microsoft.com/office/drawing/2014/main" id="{1DC733E1-1CCE-4214-BC78-2A3424194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056" y="3659060"/>
            <a:ext cx="2743201" cy="319894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0EBECA-1945-49F7-AC7D-E3AE4C9ABF5D}"/>
              </a:ext>
            </a:extLst>
          </p:cNvPr>
          <p:cNvSpPr>
            <a:spLocks noGrp="1"/>
          </p:cNvSpPr>
          <p:nvPr>
            <p:ph type="sldNum" sz="quarter" idx="12"/>
          </p:nvPr>
        </p:nvSpPr>
        <p:spPr/>
        <p:txBody>
          <a:bodyPr/>
          <a:lstStyle/>
          <a:p>
            <a:fld id="{75D616E3-A3ED-427F-B488-0E0CA6116B40}" type="slidenum">
              <a:rPr lang="nl-BE" smtClean="0"/>
              <a:pPr/>
              <a:t>2</a:t>
            </a:fld>
            <a:endParaRPr lang="nl-BE" dirty="0"/>
          </a:p>
        </p:txBody>
      </p:sp>
      <p:pic>
        <p:nvPicPr>
          <p:cNvPr id="11" name="Picture Placeholder 10">
            <a:extLst>
              <a:ext uri="{FF2B5EF4-FFF2-40B4-BE49-F238E27FC236}">
                <a16:creationId xmlns:a16="http://schemas.microsoft.com/office/drawing/2014/main" id="{5E83B006-60C2-47CA-B361-5988590E018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279" r="2279"/>
          <a:stretch>
            <a:fillRect/>
          </a:stretch>
        </p:blipFill>
        <p:spPr>
          <a:xfrm>
            <a:off x="6302994" y="0"/>
            <a:ext cx="6507956" cy="6038919"/>
          </a:xfrm>
        </p:spPr>
      </p:pic>
      <p:sp>
        <p:nvSpPr>
          <p:cNvPr id="8" name="Title 15">
            <a:extLst>
              <a:ext uri="{FF2B5EF4-FFF2-40B4-BE49-F238E27FC236}">
                <a16:creationId xmlns:a16="http://schemas.microsoft.com/office/drawing/2014/main" id="{52AE1A92-E9F1-4CFB-8555-72FAECFC7DF2}"/>
              </a:ext>
            </a:extLst>
          </p:cNvPr>
          <p:cNvSpPr txBox="1">
            <a:spLocks/>
          </p:cNvSpPr>
          <p:nvPr/>
        </p:nvSpPr>
        <p:spPr>
          <a:xfrm>
            <a:off x="710814" y="325738"/>
            <a:ext cx="5592180" cy="1030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5400" b="1" dirty="0">
                <a:solidFill>
                  <a:schemeClr val="tx2"/>
                </a:solidFill>
                <a:latin typeface="Montserrat ExtraBold" panose="00000900000000000000" pitchFamily="2" charset="0"/>
              </a:rPr>
              <a:t>Approach</a:t>
            </a:r>
          </a:p>
        </p:txBody>
      </p:sp>
      <p:sp>
        <p:nvSpPr>
          <p:cNvPr id="9" name="Text Placeholder 6">
            <a:extLst>
              <a:ext uri="{FF2B5EF4-FFF2-40B4-BE49-F238E27FC236}">
                <a16:creationId xmlns:a16="http://schemas.microsoft.com/office/drawing/2014/main" id="{1E921DE8-490D-461A-BACC-59B08AB42649}"/>
              </a:ext>
            </a:extLst>
          </p:cNvPr>
          <p:cNvSpPr txBox="1">
            <a:spLocks/>
          </p:cNvSpPr>
          <p:nvPr/>
        </p:nvSpPr>
        <p:spPr>
          <a:xfrm>
            <a:off x="710814" y="1356603"/>
            <a:ext cx="5454400" cy="30584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355600" indent="-266700" algn="l" defTabSz="914400" rtl="0" eaLnBrk="1" latinLnBrk="0" hangingPunct="1">
              <a:lnSpc>
                <a:spcPct val="90000"/>
              </a:lnSpc>
              <a:spcBef>
                <a:spcPts val="500"/>
              </a:spcBef>
              <a:buFont typeface="Montserrat" panose="00000500000000000000" pitchFamily="2" charset="0"/>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Montserrat" panose="00000500000000000000"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7037" indent="-342900">
              <a:buFontTx/>
              <a:buChar char="-"/>
            </a:pPr>
            <a:r>
              <a:rPr lang="nl-BE" dirty="0">
                <a:sym typeface="Wingdings" panose="05000000000000000000" pitchFamily="2" charset="2"/>
              </a:rPr>
              <a:t>Waste stream analysis</a:t>
            </a:r>
          </a:p>
          <a:p>
            <a:pPr marL="782637" lvl="1" indent="-342900">
              <a:buFontTx/>
              <a:buChar char="-"/>
            </a:pPr>
            <a:r>
              <a:rPr lang="nl-BE" dirty="0">
                <a:sym typeface="Wingdings" panose="05000000000000000000" pitchFamily="2" charset="2"/>
              </a:rPr>
              <a:t>30 </a:t>
            </a:r>
            <a:r>
              <a:rPr lang="nl-BE" dirty="0" err="1">
                <a:sym typeface="Wingdings" panose="05000000000000000000" pitchFamily="2" charset="2"/>
              </a:rPr>
              <a:t>telephone</a:t>
            </a:r>
            <a:r>
              <a:rPr lang="nl-BE" dirty="0">
                <a:sym typeface="Wingdings" panose="05000000000000000000" pitchFamily="2" charset="2"/>
              </a:rPr>
              <a:t> </a:t>
            </a:r>
            <a:r>
              <a:rPr lang="nl-BE" dirty="0" err="1">
                <a:sym typeface="Wingdings" panose="05000000000000000000" pitchFamily="2" charset="2"/>
              </a:rPr>
              <a:t>surveys</a:t>
            </a:r>
            <a:r>
              <a:rPr lang="nl-BE" dirty="0">
                <a:sym typeface="Wingdings" panose="05000000000000000000" pitchFamily="2" charset="2"/>
              </a:rPr>
              <a:t> (Vives)</a:t>
            </a:r>
          </a:p>
          <a:p>
            <a:pPr marL="782637" lvl="1" indent="-342900">
              <a:buFontTx/>
              <a:buChar char="-"/>
            </a:pPr>
            <a:r>
              <a:rPr lang="nl-BE" dirty="0">
                <a:sym typeface="Wingdings" panose="05000000000000000000" pitchFamily="2" charset="2"/>
              </a:rPr>
              <a:t>70 on site </a:t>
            </a:r>
            <a:r>
              <a:rPr lang="nl-BE" dirty="0" err="1">
                <a:sym typeface="Wingdings" panose="05000000000000000000" pitchFamily="2" charset="2"/>
              </a:rPr>
              <a:t>visits</a:t>
            </a:r>
            <a:endParaRPr lang="nl-BE" dirty="0">
              <a:sym typeface="Wingdings" panose="05000000000000000000" pitchFamily="2" charset="2"/>
            </a:endParaRPr>
          </a:p>
          <a:p>
            <a:pPr marL="427037" indent="-342900">
              <a:buFontTx/>
              <a:buChar char="-"/>
            </a:pPr>
            <a:r>
              <a:rPr lang="nl-BE" dirty="0" err="1">
                <a:sym typeface="Wingdings" panose="05000000000000000000" pitchFamily="2" charset="2"/>
              </a:rPr>
              <a:t>Observation</a:t>
            </a:r>
            <a:endParaRPr lang="nl-BE" dirty="0">
              <a:sym typeface="Wingdings" panose="05000000000000000000" pitchFamily="2" charset="2"/>
            </a:endParaRPr>
          </a:p>
          <a:p>
            <a:pPr marL="782637" lvl="1" indent="-342900">
              <a:buFontTx/>
              <a:buChar char="-"/>
            </a:pPr>
            <a:r>
              <a:rPr lang="nl-BE" dirty="0">
                <a:sym typeface="Wingdings" panose="05000000000000000000" pitchFamily="2" charset="2"/>
              </a:rPr>
              <a:t>Small </a:t>
            </a:r>
            <a:r>
              <a:rPr lang="nl-BE" dirty="0" err="1">
                <a:sym typeface="Wingdings" panose="05000000000000000000" pitchFamily="2" charset="2"/>
              </a:rPr>
              <a:t>amounts</a:t>
            </a:r>
            <a:r>
              <a:rPr lang="nl-BE" dirty="0">
                <a:sym typeface="Wingdings" panose="05000000000000000000" pitchFamily="2" charset="2"/>
              </a:rPr>
              <a:t> of </a:t>
            </a:r>
            <a:r>
              <a:rPr lang="nl-BE" dirty="0" err="1">
                <a:sym typeface="Wingdings" panose="05000000000000000000" pitchFamily="2" charset="2"/>
              </a:rPr>
              <a:t>recyclable</a:t>
            </a:r>
            <a:r>
              <a:rPr lang="nl-BE" dirty="0">
                <a:sym typeface="Wingdings" panose="05000000000000000000" pitchFamily="2" charset="2"/>
              </a:rPr>
              <a:t> waste – </a:t>
            </a:r>
            <a:r>
              <a:rPr lang="nl-BE" dirty="0" err="1">
                <a:sym typeface="Wingdings" panose="05000000000000000000" pitchFamily="2" charset="2"/>
              </a:rPr>
              <a:t>frequency</a:t>
            </a:r>
            <a:endParaRPr lang="nl-BE" dirty="0">
              <a:sym typeface="Wingdings" panose="05000000000000000000" pitchFamily="2" charset="2"/>
            </a:endParaRPr>
          </a:p>
          <a:p>
            <a:pPr marL="782637" lvl="1" indent="-342900">
              <a:buFontTx/>
              <a:buChar char="-"/>
            </a:pPr>
            <a:r>
              <a:rPr lang="nl-BE" dirty="0" err="1">
                <a:sym typeface="Wingdings" panose="05000000000000000000" pitchFamily="2" charset="2"/>
              </a:rPr>
              <a:t>Not</a:t>
            </a:r>
            <a:r>
              <a:rPr lang="nl-BE" dirty="0">
                <a:sym typeface="Wingdings" panose="05000000000000000000" pitchFamily="2" charset="2"/>
              </a:rPr>
              <a:t> </a:t>
            </a:r>
            <a:r>
              <a:rPr lang="nl-BE" dirty="0" err="1">
                <a:sym typeface="Wingdings" panose="05000000000000000000" pitchFamily="2" charset="2"/>
              </a:rPr>
              <a:t>collected</a:t>
            </a:r>
            <a:r>
              <a:rPr lang="nl-BE" dirty="0">
                <a:sym typeface="Wingdings" panose="05000000000000000000" pitchFamily="2" charset="2"/>
              </a:rPr>
              <a:t> </a:t>
            </a:r>
            <a:r>
              <a:rPr lang="nl-BE" dirty="0" err="1">
                <a:sym typeface="Wingdings" panose="05000000000000000000" pitchFamily="2" charset="2"/>
              </a:rPr>
              <a:t>due</a:t>
            </a:r>
            <a:r>
              <a:rPr lang="nl-BE" dirty="0">
                <a:sym typeface="Wingdings" panose="05000000000000000000" pitchFamily="2" charset="2"/>
              </a:rPr>
              <a:t> </a:t>
            </a:r>
            <a:r>
              <a:rPr lang="nl-BE" dirty="0" err="1">
                <a:sym typeface="Wingdings" panose="05000000000000000000" pitchFamily="2" charset="2"/>
              </a:rPr>
              <a:t>to</a:t>
            </a:r>
            <a:r>
              <a:rPr lang="nl-BE" dirty="0">
                <a:sym typeface="Wingdings" panose="05000000000000000000" pitchFamily="2" charset="2"/>
              </a:rPr>
              <a:t> small </a:t>
            </a:r>
            <a:r>
              <a:rPr lang="nl-BE" dirty="0" err="1">
                <a:sym typeface="Wingdings" panose="05000000000000000000" pitchFamily="2" charset="2"/>
              </a:rPr>
              <a:t>quantity</a:t>
            </a:r>
            <a:endParaRPr lang="nl-BE" dirty="0">
              <a:sym typeface="Wingdings" panose="05000000000000000000" pitchFamily="2" charset="2"/>
            </a:endParaRPr>
          </a:p>
          <a:p>
            <a:pPr marL="782637" lvl="1" indent="-342900">
              <a:buFont typeface="Wingdings" panose="05000000000000000000" pitchFamily="2" charset="2"/>
              <a:buChar char="è"/>
            </a:pPr>
            <a:r>
              <a:rPr lang="nl-BE" dirty="0" err="1">
                <a:sym typeface="Wingdings" panose="05000000000000000000" pitchFamily="2" charset="2"/>
              </a:rPr>
              <a:t>Economic</a:t>
            </a:r>
            <a:r>
              <a:rPr lang="nl-BE" dirty="0">
                <a:sym typeface="Wingdings" panose="05000000000000000000" pitchFamily="2" charset="2"/>
              </a:rPr>
              <a:t> House </a:t>
            </a:r>
            <a:r>
              <a:rPr lang="nl-BE" dirty="0" err="1">
                <a:sym typeface="Wingdings" panose="05000000000000000000" pitchFamily="2" charset="2"/>
              </a:rPr>
              <a:t>facilitates</a:t>
            </a:r>
            <a:r>
              <a:rPr lang="nl-BE" dirty="0">
                <a:sym typeface="Wingdings" panose="05000000000000000000" pitchFamily="2" charset="2"/>
              </a:rPr>
              <a:t> </a:t>
            </a:r>
            <a:r>
              <a:rPr lang="nl-BE" dirty="0" err="1">
                <a:sym typeface="Wingdings" panose="05000000000000000000" pitchFamily="2" charset="2"/>
              </a:rPr>
              <a:t>logistic</a:t>
            </a:r>
            <a:r>
              <a:rPr lang="nl-BE" dirty="0">
                <a:sym typeface="Wingdings" panose="05000000000000000000" pitchFamily="2" charset="2"/>
              </a:rPr>
              <a:t> support (</a:t>
            </a:r>
            <a:r>
              <a:rPr lang="nl-BE" dirty="0" err="1">
                <a:sym typeface="Wingdings" panose="05000000000000000000" pitchFamily="2" charset="2"/>
              </a:rPr>
              <a:t>intermediary</a:t>
            </a:r>
            <a:r>
              <a:rPr lang="nl-BE" dirty="0">
                <a:sym typeface="Wingdings" panose="05000000000000000000" pitchFamily="2" charset="2"/>
              </a:rPr>
              <a:t>)</a:t>
            </a:r>
          </a:p>
          <a:p>
            <a:pPr marL="782637" lvl="1" indent="-342900">
              <a:buFont typeface="Wingdings" panose="05000000000000000000" pitchFamily="2" charset="2"/>
              <a:buChar char="è"/>
            </a:pPr>
            <a:r>
              <a:rPr lang="nl-BE" dirty="0" err="1">
                <a:sym typeface="Wingdings" panose="05000000000000000000" pitchFamily="2" charset="2"/>
              </a:rPr>
              <a:t>Detect</a:t>
            </a:r>
            <a:r>
              <a:rPr lang="nl-BE" dirty="0">
                <a:sym typeface="Wingdings" panose="05000000000000000000" pitchFamily="2" charset="2"/>
              </a:rPr>
              <a:t> </a:t>
            </a:r>
            <a:r>
              <a:rPr lang="nl-BE" dirty="0" err="1">
                <a:sym typeface="Wingdings" panose="05000000000000000000" pitchFamily="2" charset="2"/>
              </a:rPr>
              <a:t>existing</a:t>
            </a:r>
            <a:r>
              <a:rPr lang="nl-BE" dirty="0">
                <a:sym typeface="Wingdings" panose="05000000000000000000" pitchFamily="2" charset="2"/>
              </a:rPr>
              <a:t> actions</a:t>
            </a:r>
          </a:p>
        </p:txBody>
      </p:sp>
    </p:spTree>
    <p:extLst>
      <p:ext uri="{BB962C8B-B14F-4D97-AF65-F5344CB8AC3E}">
        <p14:creationId xmlns:p14="http://schemas.microsoft.com/office/powerpoint/2010/main" val="136110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atrick Janssen"/>
          <p:cNvSpPr txBox="1"/>
          <p:nvPr/>
        </p:nvSpPr>
        <p:spPr>
          <a:xfrm>
            <a:off x="1199368" y="1648174"/>
            <a:ext cx="9793264"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ctr" defTabSz="355600">
              <a:lnSpc>
                <a:spcPct val="100000"/>
              </a:lnSpc>
              <a:spcBef>
                <a:spcPts val="0"/>
              </a:spcBef>
              <a:defRPr sz="10000">
                <a:solidFill>
                  <a:srgbClr val="393939"/>
                </a:solidFill>
              </a:defRPr>
            </a:lvl1pPr>
          </a:lstStyle>
          <a:p>
            <a:r>
              <a:rPr lang="en-US" sz="4000" dirty="0"/>
              <a:t>Thank you for your attention !</a:t>
            </a:r>
          </a:p>
          <a:p>
            <a:endParaRPr lang="nl-BE" sz="4000" dirty="0"/>
          </a:p>
          <a:p>
            <a:r>
              <a:rPr sz="4000" dirty="0"/>
              <a:t>Patrick Janssen</a:t>
            </a:r>
          </a:p>
        </p:txBody>
      </p:sp>
      <p:pic>
        <p:nvPicPr>
          <p:cNvPr id="188" name="ESP.pdf" descr="ESP.pdf"/>
          <p:cNvPicPr>
            <a:picLocks noChangeAspect="1"/>
          </p:cNvPicPr>
          <p:nvPr/>
        </p:nvPicPr>
        <p:blipFill>
          <a:blip r:embed="rId2"/>
          <a:stretch>
            <a:fillRect/>
          </a:stretch>
        </p:blipFill>
        <p:spPr>
          <a:xfrm>
            <a:off x="5235688" y="3700115"/>
            <a:ext cx="1720625" cy="172062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8F08B9-F937-7BA5-3BDB-119F8FB26D85}"/>
              </a:ext>
            </a:extLst>
          </p:cNvPr>
          <p:cNvSpPr>
            <a:spLocks noGrp="1"/>
          </p:cNvSpPr>
          <p:nvPr>
            <p:ph type="title"/>
          </p:nvPr>
        </p:nvSpPr>
        <p:spPr/>
        <p:txBody>
          <a:bodyPr/>
          <a:lstStyle/>
          <a:p>
            <a:r>
              <a:rPr lang="nl-BE" dirty="0">
                <a:solidFill>
                  <a:srgbClr val="17823D"/>
                </a:solidFill>
              </a:rPr>
              <a:t>9) </a:t>
            </a:r>
            <a:r>
              <a:rPr lang="nl-BE" dirty="0" err="1">
                <a:solidFill>
                  <a:srgbClr val="17823D"/>
                </a:solidFill>
              </a:rPr>
              <a:t>Diapers</a:t>
            </a:r>
            <a:endParaRPr lang="nl-BE" dirty="0">
              <a:solidFill>
                <a:srgbClr val="17823D"/>
              </a:solidFill>
            </a:endParaRPr>
          </a:p>
        </p:txBody>
      </p:sp>
      <p:sp>
        <p:nvSpPr>
          <p:cNvPr id="2" name="Tijdelijke aanduiding voor dianummer 1">
            <a:extLst>
              <a:ext uri="{FF2B5EF4-FFF2-40B4-BE49-F238E27FC236}">
                <a16:creationId xmlns:a16="http://schemas.microsoft.com/office/drawing/2014/main" id="{EB198C1A-C07B-AF47-DD9B-1549FAA9085B}"/>
              </a:ext>
            </a:extLst>
          </p:cNvPr>
          <p:cNvSpPr>
            <a:spLocks noGrp="1"/>
          </p:cNvSpPr>
          <p:nvPr>
            <p:ph type="sldNum" sz="quarter" idx="12"/>
          </p:nvPr>
        </p:nvSpPr>
        <p:spPr/>
        <p:txBody>
          <a:bodyPr/>
          <a:lstStyle/>
          <a:p>
            <a:fld id="{86CB4B4D-7CA3-9044-876B-883B54F8677D}" type="slidenum">
              <a:rPr lang="nl-BE" smtClean="0"/>
              <a:t>21</a:t>
            </a:fld>
            <a:endParaRPr lang="nl-BE"/>
          </a:p>
        </p:txBody>
      </p:sp>
      <p:sp>
        <p:nvSpPr>
          <p:cNvPr id="4" name="Tijdelijke aanduiding voor tekst 3">
            <a:extLst>
              <a:ext uri="{FF2B5EF4-FFF2-40B4-BE49-F238E27FC236}">
                <a16:creationId xmlns:a16="http://schemas.microsoft.com/office/drawing/2014/main" id="{D954512D-56C5-212D-C180-A0C84E18D15B}"/>
              </a:ext>
            </a:extLst>
          </p:cNvPr>
          <p:cNvSpPr>
            <a:spLocks noGrp="1"/>
          </p:cNvSpPr>
          <p:nvPr>
            <p:ph type="body" sz="quarter" idx="13"/>
          </p:nvPr>
        </p:nvSpPr>
        <p:spPr/>
        <p:txBody>
          <a:bodyPr/>
          <a:lstStyle/>
          <a:p>
            <a:pPr algn="ctr"/>
            <a:r>
              <a:rPr lang="nl-BE" sz="3200" dirty="0"/>
              <a:t>Jeff Stubbe</a:t>
            </a:r>
          </a:p>
          <a:p>
            <a:endParaRPr lang="nl-BE" dirty="0"/>
          </a:p>
          <a:p>
            <a:endParaRPr lang="nl-BE" dirty="0"/>
          </a:p>
        </p:txBody>
      </p:sp>
      <p:pic>
        <p:nvPicPr>
          <p:cNvPr id="6" name="Afbeelding 5">
            <a:extLst>
              <a:ext uri="{FF2B5EF4-FFF2-40B4-BE49-F238E27FC236}">
                <a16:creationId xmlns:a16="http://schemas.microsoft.com/office/drawing/2014/main" id="{5D5D5890-32D9-699A-8202-3D1F28209697}"/>
              </a:ext>
            </a:extLst>
          </p:cNvPr>
          <p:cNvPicPr>
            <a:picLocks noChangeAspect="1"/>
          </p:cNvPicPr>
          <p:nvPr/>
        </p:nvPicPr>
        <p:blipFill rotWithShape="1">
          <a:blip r:embed="rId2">
            <a:extLst>
              <a:ext uri="{28A0092B-C50C-407E-A947-70E740481C1C}">
                <a14:useLocalDpi xmlns:a14="http://schemas.microsoft.com/office/drawing/2010/main" val="0"/>
              </a:ext>
            </a:extLst>
          </a:blip>
          <a:srcRect t="21518" b="19895"/>
          <a:stretch/>
        </p:blipFill>
        <p:spPr>
          <a:xfrm>
            <a:off x="4345908" y="3429000"/>
            <a:ext cx="3500183" cy="948056"/>
          </a:xfrm>
          <a:prstGeom prst="rect">
            <a:avLst/>
          </a:prstGeom>
        </p:spPr>
      </p:pic>
    </p:spTree>
    <p:extLst>
      <p:ext uri="{BB962C8B-B14F-4D97-AF65-F5344CB8AC3E}">
        <p14:creationId xmlns:p14="http://schemas.microsoft.com/office/powerpoint/2010/main" val="183488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499B84-7122-3D6F-8E21-08A065B4A9C1}"/>
              </a:ext>
            </a:extLst>
          </p:cNvPr>
          <p:cNvSpPr txBox="1"/>
          <p:nvPr/>
        </p:nvSpPr>
        <p:spPr>
          <a:xfrm>
            <a:off x="304800" y="6477001"/>
            <a:ext cx="5740400" cy="218393"/>
          </a:xfrm>
          <a:prstGeom prst="rect">
            <a:avLst/>
          </a:prstGeom>
        </p:spPr>
        <p:txBody>
          <a:bodyPr wrap="square" lIns="0" tIns="0" rIns="0" bIns="0" rtlCol="0" anchor="t">
            <a:spAutoFit/>
          </a:bodyPr>
          <a:lstStyle/>
          <a:p>
            <a:pPr defTabSz="609630">
              <a:lnSpc>
                <a:spcPts val="1764"/>
              </a:lnSpc>
              <a:spcBef>
                <a:spcPct val="0"/>
              </a:spcBef>
            </a:pPr>
            <a:r>
              <a:rPr lang="en-US" sz="1260" b="1" dirty="0">
                <a:solidFill>
                  <a:srgbClr val="000000"/>
                </a:solidFill>
                <a:latin typeface="Poppins" panose="00000500000000000000" pitchFamily="2" charset="0"/>
                <a:cs typeface="Poppins" panose="00000500000000000000" pitchFamily="2" charset="0"/>
              </a:rPr>
              <a:t>Upcycling Achievement Conference // Thursday 17 November  2022</a:t>
            </a:r>
          </a:p>
        </p:txBody>
      </p:sp>
      <p:pic>
        <p:nvPicPr>
          <p:cNvPr id="11" name="Afbeelding 10">
            <a:extLst>
              <a:ext uri="{FF2B5EF4-FFF2-40B4-BE49-F238E27FC236}">
                <a16:creationId xmlns:a16="http://schemas.microsoft.com/office/drawing/2014/main" id="{921114BA-363C-F199-E415-8C41106E59C2}"/>
              </a:ext>
            </a:extLst>
          </p:cNvPr>
          <p:cNvPicPr>
            <a:picLocks noChangeAspect="1"/>
          </p:cNvPicPr>
          <p:nvPr/>
        </p:nvPicPr>
        <p:blipFill rotWithShape="1">
          <a:blip r:embed="rId2">
            <a:extLst>
              <a:ext uri="{28A0092B-C50C-407E-A947-70E740481C1C}">
                <a14:useLocalDpi xmlns:a14="http://schemas.microsoft.com/office/drawing/2010/main" val="0"/>
              </a:ext>
            </a:extLst>
          </a:blip>
          <a:srcRect t="21518" b="19895"/>
          <a:stretch/>
        </p:blipFill>
        <p:spPr>
          <a:xfrm>
            <a:off x="152400" y="296544"/>
            <a:ext cx="3500183" cy="948056"/>
          </a:xfrm>
          <a:prstGeom prst="rect">
            <a:avLst/>
          </a:prstGeom>
        </p:spPr>
      </p:pic>
      <p:pic>
        <p:nvPicPr>
          <p:cNvPr id="15" name="Afbeelding 14" descr="Afbeelding met persoon, jong, kind, jongen&#10;&#10;Automatisch gegenereerde beschrijving">
            <a:extLst>
              <a:ext uri="{FF2B5EF4-FFF2-40B4-BE49-F238E27FC236}">
                <a16:creationId xmlns:a16="http://schemas.microsoft.com/office/drawing/2014/main" id="{218CB6F4-D633-7E82-BE66-C9750A02B9DA}"/>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r="28658"/>
          <a:stretch/>
        </p:blipFill>
        <p:spPr>
          <a:xfrm>
            <a:off x="6299200" y="-428"/>
            <a:ext cx="5892800" cy="6858427"/>
          </a:xfrm>
          <a:prstGeom prst="rect">
            <a:avLst/>
          </a:prstGeom>
        </p:spPr>
      </p:pic>
      <p:sp>
        <p:nvSpPr>
          <p:cNvPr id="5" name="AutoShape 5"/>
          <p:cNvSpPr/>
          <p:nvPr/>
        </p:nvSpPr>
        <p:spPr>
          <a:xfrm>
            <a:off x="-16681" y="5177730"/>
            <a:ext cx="12208681" cy="871856"/>
          </a:xfrm>
          <a:prstGeom prst="rect">
            <a:avLst/>
          </a:prstGeom>
          <a:solidFill>
            <a:srgbClr val="28A8D9"/>
          </a:solidFill>
        </p:spPr>
        <p:txBody>
          <a:bodyPr/>
          <a:lstStyle/>
          <a:p>
            <a:pPr defTabSz="609630"/>
            <a:endParaRPr lang="nl-BE" sz="1200">
              <a:solidFill>
                <a:prstClr val="black"/>
              </a:solidFill>
              <a:latin typeface="Calibri"/>
            </a:endParaRPr>
          </a:p>
        </p:txBody>
      </p:sp>
      <p:sp>
        <p:nvSpPr>
          <p:cNvPr id="16" name="TextBox 6">
            <a:extLst>
              <a:ext uri="{FF2B5EF4-FFF2-40B4-BE49-F238E27FC236}">
                <a16:creationId xmlns:a16="http://schemas.microsoft.com/office/drawing/2014/main" id="{2B82C186-E484-8BAB-FA71-76B6BD2093D3}"/>
              </a:ext>
            </a:extLst>
          </p:cNvPr>
          <p:cNvSpPr txBox="1"/>
          <p:nvPr/>
        </p:nvSpPr>
        <p:spPr>
          <a:xfrm>
            <a:off x="258961" y="5003800"/>
            <a:ext cx="9139039" cy="874598"/>
          </a:xfrm>
          <a:prstGeom prst="rect">
            <a:avLst/>
          </a:prstGeom>
        </p:spPr>
        <p:txBody>
          <a:bodyPr wrap="square" lIns="0" tIns="0" rIns="0" bIns="0" rtlCol="0" anchor="t">
            <a:spAutoFit/>
          </a:bodyPr>
          <a:lstStyle/>
          <a:p>
            <a:pPr defTabSz="609630">
              <a:lnSpc>
                <a:spcPts val="7645"/>
              </a:lnSpc>
            </a:pPr>
            <a:r>
              <a:rPr lang="en-US" sz="4000" b="1" dirty="0">
                <a:solidFill>
                  <a:prstClr val="white"/>
                </a:solidFill>
                <a:latin typeface="Poppins" panose="00000500000000000000" pitchFamily="2" charset="0"/>
                <a:cs typeface="Poppins" panose="00000500000000000000" pitchFamily="2" charset="0"/>
              </a:rPr>
              <a:t>INTRODUCTION TO WOOSH</a:t>
            </a:r>
          </a:p>
        </p:txBody>
      </p:sp>
      <p:sp>
        <p:nvSpPr>
          <p:cNvPr id="3" name="TextBox 2">
            <a:extLst>
              <a:ext uri="{FF2B5EF4-FFF2-40B4-BE49-F238E27FC236}">
                <a16:creationId xmlns:a16="http://schemas.microsoft.com/office/drawing/2014/main" id="{5B532464-CCCA-EC5B-FAAF-F17EDEC5C838}"/>
              </a:ext>
            </a:extLst>
          </p:cNvPr>
          <p:cNvSpPr txBox="1"/>
          <p:nvPr/>
        </p:nvSpPr>
        <p:spPr>
          <a:xfrm>
            <a:off x="431800" y="1266129"/>
            <a:ext cx="3022600" cy="211468"/>
          </a:xfrm>
          <a:prstGeom prst="rect">
            <a:avLst/>
          </a:prstGeom>
        </p:spPr>
        <p:txBody>
          <a:bodyPr wrap="square" lIns="0" tIns="0" rIns="0" bIns="0" rtlCol="0" anchor="t">
            <a:spAutoFit/>
          </a:bodyPr>
          <a:lstStyle/>
          <a:p>
            <a:pPr defTabSz="609630">
              <a:lnSpc>
                <a:spcPts val="1764"/>
              </a:lnSpc>
              <a:spcBef>
                <a:spcPct val="0"/>
              </a:spcBef>
            </a:pPr>
            <a:r>
              <a:rPr lang="en-US" sz="1067" dirty="0">
                <a:solidFill>
                  <a:srgbClr val="000000"/>
                </a:solidFill>
                <a:latin typeface="Poppins" panose="00000500000000000000" pitchFamily="2" charset="0"/>
                <a:cs typeface="Poppins" panose="00000500000000000000" pitchFamily="2" charset="0"/>
              </a:rPr>
              <a:t>together we make diaper recycling possible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8055" y="3037497"/>
            <a:ext cx="6892963" cy="2483437"/>
          </a:xfrm>
          <a:prstGeom prst="rect">
            <a:avLst/>
          </a:prstGeom>
        </p:spPr>
        <p:txBody>
          <a:bodyPr wrap="square" lIns="0" tIns="0" rIns="0" bIns="0" rtlCol="0" anchor="t">
            <a:spAutoFit/>
          </a:bodyPr>
          <a:lstStyle/>
          <a:p>
            <a:pPr marL="394362" lvl="1" indent="-228611" defTabSz="609630">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The disposable diaper is one of the most successful single use consumer products of the 20th century. It is recognized by parents and caregivers worldwide as an essential part of everyday life.</a:t>
            </a:r>
          </a:p>
          <a:p>
            <a:pPr marL="394362" lvl="1" indent="-228611" defTabSz="609630">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394362" lvl="1" indent="-228611" defTabSz="609630">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This success has its downside however: today most used disposable diapers are incinerated or sent to landfill.</a:t>
            </a:r>
          </a:p>
          <a:p>
            <a:pPr marL="394362" lvl="1" indent="-228611" defTabSz="609630">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394362" lvl="1" indent="-228611" defTabSz="609630">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Diaper waste accounts for up to 8-12% of total residual waste</a:t>
            </a:r>
          </a:p>
          <a:p>
            <a:pPr marL="394362" lvl="1" indent="-228611" defTabSz="609630">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394362" lvl="1" indent="-228611" defTabSz="609630">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In its current state, the washable diaper is only accepted by 5% of the market (parents and daycares).</a:t>
            </a:r>
          </a:p>
        </p:txBody>
      </p:sp>
      <p:grpSp>
        <p:nvGrpSpPr>
          <p:cNvPr id="3" name="Group 3"/>
          <p:cNvGrpSpPr/>
          <p:nvPr/>
        </p:nvGrpSpPr>
        <p:grpSpPr>
          <a:xfrm>
            <a:off x="5134469" y="254693"/>
            <a:ext cx="3831727" cy="898630"/>
            <a:chOff x="0" y="0"/>
            <a:chExt cx="1871459" cy="438901"/>
          </a:xfrm>
          <a:solidFill>
            <a:srgbClr val="FFD200"/>
          </a:solidFill>
        </p:grpSpPr>
        <p:sp>
          <p:nvSpPr>
            <p:cNvPr id="4" name="Freeform 4"/>
            <p:cNvSpPr/>
            <p:nvPr/>
          </p:nvSpPr>
          <p:spPr>
            <a:xfrm>
              <a:off x="0" y="0"/>
              <a:ext cx="1871459" cy="438901"/>
            </a:xfrm>
            <a:custGeom>
              <a:avLst/>
              <a:gdLst/>
              <a:ahLst/>
              <a:cxnLst/>
              <a:rect l="l" t="t" r="r" b="b"/>
              <a:pathLst>
                <a:path w="1871459" h="438901">
                  <a:moveTo>
                    <a:pt x="0" y="0"/>
                  </a:moveTo>
                  <a:lnTo>
                    <a:pt x="1871459" y="0"/>
                  </a:lnTo>
                  <a:lnTo>
                    <a:pt x="1871459" y="438901"/>
                  </a:lnTo>
                  <a:lnTo>
                    <a:pt x="0" y="438901"/>
                  </a:lnTo>
                  <a:close/>
                </a:path>
              </a:pathLst>
            </a:custGeom>
            <a:grpFill/>
          </p:spPr>
        </p:sp>
      </p:grpSp>
      <p:grpSp>
        <p:nvGrpSpPr>
          <p:cNvPr id="5" name="Group 5"/>
          <p:cNvGrpSpPr/>
          <p:nvPr/>
        </p:nvGrpSpPr>
        <p:grpSpPr>
          <a:xfrm>
            <a:off x="5134468" y="1254120"/>
            <a:ext cx="6766549" cy="1516911"/>
            <a:chOff x="-374596" y="-37008"/>
            <a:chExt cx="12679171" cy="3033823"/>
          </a:xfrm>
          <a:solidFill>
            <a:srgbClr val="28A8D9"/>
          </a:solidFill>
        </p:grpSpPr>
        <p:sp>
          <p:nvSpPr>
            <p:cNvPr id="6" name="AutoShape 6"/>
            <p:cNvSpPr/>
            <p:nvPr/>
          </p:nvSpPr>
          <p:spPr>
            <a:xfrm>
              <a:off x="-374596" y="-37008"/>
              <a:ext cx="12679171" cy="3033823"/>
            </a:xfrm>
            <a:prstGeom prst="rect">
              <a:avLst/>
            </a:prstGeom>
            <a:grpFill/>
          </p:spPr>
          <p:txBody>
            <a:bodyPr/>
            <a:lstStyle/>
            <a:p>
              <a:pPr defTabSz="609630"/>
              <a:endParaRPr lang="nl-BE" sz="1200" dirty="0">
                <a:solidFill>
                  <a:prstClr val="white"/>
                </a:solidFill>
                <a:latin typeface="Calibri"/>
              </a:endParaRPr>
            </a:p>
          </p:txBody>
        </p:sp>
        <p:sp>
          <p:nvSpPr>
            <p:cNvPr id="7" name="TextBox 7"/>
            <p:cNvSpPr txBox="1"/>
            <p:nvPr/>
          </p:nvSpPr>
          <p:spPr>
            <a:xfrm>
              <a:off x="-157272" y="1797545"/>
              <a:ext cx="10472650" cy="462564"/>
            </a:xfrm>
            <a:prstGeom prst="rect">
              <a:avLst/>
            </a:prstGeom>
            <a:grpFill/>
          </p:spPr>
          <p:txBody>
            <a:bodyPr lIns="0" tIns="0" rIns="0" bIns="0" rtlCol="0" anchor="t">
              <a:spAutoFit/>
            </a:bodyPr>
            <a:lstStyle/>
            <a:p>
              <a:pPr defTabSz="609630">
                <a:lnSpc>
                  <a:spcPts val="1991"/>
                </a:lnSpc>
                <a:spcBef>
                  <a:spcPct val="0"/>
                </a:spcBef>
              </a:pPr>
              <a:r>
                <a:rPr lang="en-US" sz="1333" dirty="0">
                  <a:solidFill>
                    <a:prstClr val="white"/>
                  </a:solidFill>
                  <a:latin typeface="Lexend Deca" pitchFamily="2" charset="0"/>
                </a:rPr>
                <a:t>of used diapers are produced in Belgium every year</a:t>
              </a:r>
            </a:p>
          </p:txBody>
        </p:sp>
        <p:sp>
          <p:nvSpPr>
            <p:cNvPr id="8" name="TextBox 8"/>
            <p:cNvSpPr txBox="1"/>
            <p:nvPr/>
          </p:nvSpPr>
          <p:spPr>
            <a:xfrm>
              <a:off x="-209561" y="141738"/>
              <a:ext cx="11380047" cy="1908215"/>
            </a:xfrm>
            <a:prstGeom prst="rect">
              <a:avLst/>
            </a:prstGeom>
            <a:noFill/>
          </p:spPr>
          <p:txBody>
            <a:bodyPr wrap="square" lIns="0" tIns="0" rIns="0" bIns="0" rtlCol="0" anchor="t">
              <a:spAutoFit/>
            </a:bodyPr>
            <a:lstStyle/>
            <a:p>
              <a:pPr defTabSz="609630">
                <a:lnSpc>
                  <a:spcPts val="8266"/>
                </a:lnSpc>
                <a:spcBef>
                  <a:spcPct val="0"/>
                </a:spcBef>
              </a:pPr>
              <a:r>
                <a:rPr lang="en-US" sz="5334" dirty="0">
                  <a:solidFill>
                    <a:prstClr val="white"/>
                  </a:solidFill>
                  <a:latin typeface="Lexend Deca" pitchFamily="2" charset="0"/>
                </a:rPr>
                <a:t>+150.000 </a:t>
              </a:r>
              <a:r>
                <a:rPr lang="en-US" sz="5334" dirty="0" err="1">
                  <a:solidFill>
                    <a:prstClr val="white"/>
                  </a:solidFill>
                  <a:latin typeface="Lexend Deca" pitchFamily="2" charset="0"/>
                </a:rPr>
                <a:t>tonnes</a:t>
              </a:r>
              <a:endParaRPr lang="en-US" sz="5334" dirty="0">
                <a:solidFill>
                  <a:prstClr val="white"/>
                </a:solidFill>
                <a:latin typeface="Lexend Deca" pitchFamily="2" charset="0"/>
              </a:endParaRPr>
            </a:p>
          </p:txBody>
        </p:sp>
      </p:grpSp>
      <p:pic>
        <p:nvPicPr>
          <p:cNvPr id="9" name="Picture 9"/>
          <p:cNvPicPr>
            <a:picLocks noChangeAspect="1"/>
          </p:cNvPicPr>
          <p:nvPr/>
        </p:nvPicPr>
        <p:blipFill rotWithShape="1">
          <a:blip r:embed="rId3"/>
          <a:srcRect l="16412" t="998" r="17159" b="-998"/>
          <a:stretch/>
        </p:blipFill>
        <p:spPr>
          <a:xfrm>
            <a:off x="-330272" y="0"/>
            <a:ext cx="5241463" cy="6927119"/>
          </a:xfrm>
          <a:prstGeom prst="rect">
            <a:avLst/>
          </a:prstGeom>
        </p:spPr>
      </p:pic>
      <p:sp>
        <p:nvSpPr>
          <p:cNvPr id="11" name="TextBox 11"/>
          <p:cNvSpPr txBox="1"/>
          <p:nvPr/>
        </p:nvSpPr>
        <p:spPr>
          <a:xfrm>
            <a:off x="5232401" y="127000"/>
            <a:ext cx="3632207" cy="924740"/>
          </a:xfrm>
          <a:prstGeom prst="rect">
            <a:avLst/>
          </a:prstGeom>
        </p:spPr>
        <p:txBody>
          <a:bodyPr lIns="0" tIns="0" rIns="0" bIns="0" rtlCol="0" anchor="t">
            <a:spAutoFit/>
          </a:bodyPr>
          <a:lstStyle/>
          <a:p>
            <a:pPr defTabSz="609630">
              <a:lnSpc>
                <a:spcPts val="8378"/>
              </a:lnSpc>
            </a:pPr>
            <a:r>
              <a:rPr lang="en-US" sz="4000" b="1" dirty="0">
                <a:solidFill>
                  <a:srgbClr val="000000"/>
                </a:solidFill>
                <a:latin typeface="Lexend Deca" pitchFamily="2" charset="0"/>
              </a:rPr>
              <a:t>The challenge</a:t>
            </a:r>
          </a:p>
        </p:txBody>
      </p:sp>
      <p:pic>
        <p:nvPicPr>
          <p:cNvPr id="12" name="Picture 10">
            <a:extLst>
              <a:ext uri="{FF2B5EF4-FFF2-40B4-BE49-F238E27FC236}">
                <a16:creationId xmlns:a16="http://schemas.microsoft.com/office/drawing/2014/main" id="{401CAAB0-6044-594A-9C60-488DACA56711}"/>
              </a:ext>
            </a:extLst>
          </p:cNvPr>
          <p:cNvPicPr>
            <a:picLocks noChangeAspect="1"/>
          </p:cNvPicPr>
          <p:nvPr/>
        </p:nvPicPr>
        <p:blipFill>
          <a:blip r:embed="rId4"/>
          <a:srcRect/>
          <a:stretch>
            <a:fillRect/>
          </a:stretch>
        </p:blipFill>
        <p:spPr>
          <a:xfrm>
            <a:off x="10832991" y="6361244"/>
            <a:ext cx="1068027" cy="496757"/>
          </a:xfrm>
          <a:prstGeom prst="rect">
            <a:avLst/>
          </a:prstGeom>
        </p:spPr>
      </p:pic>
      <p:sp>
        <p:nvSpPr>
          <p:cNvPr id="14" name="Tekstvak 12">
            <a:extLst>
              <a:ext uri="{FF2B5EF4-FFF2-40B4-BE49-F238E27FC236}">
                <a16:creationId xmlns:a16="http://schemas.microsoft.com/office/drawing/2014/main" id="{E4715F65-41E7-8EA3-D436-675815CDCF1F}"/>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878805" y="2327827"/>
            <a:ext cx="7109995" cy="4835298"/>
          </a:xfrm>
          <a:prstGeom prst="rect">
            <a:avLst/>
          </a:prstGeom>
        </p:spPr>
        <p:txBody>
          <a:bodyPr wrap="square" lIns="0" tIns="0" rIns="0" bIns="0" rtlCol="0" anchor="t">
            <a:spAutoFit/>
          </a:bodyPr>
          <a:lstStyle/>
          <a:p>
            <a:pPr marL="331500" lvl="1" indent="-165750" defTabSz="609630">
              <a:lnSpc>
                <a:spcPts val="2149"/>
              </a:lnSpc>
              <a:buFont typeface="Arial"/>
              <a:buChar char="•"/>
            </a:pPr>
            <a:r>
              <a:rPr lang="en-US" sz="1467" dirty="0">
                <a:solidFill>
                  <a:srgbClr val="000000"/>
                </a:solidFill>
                <a:latin typeface="Poppins" pitchFamily="2" charset="77"/>
                <a:cs typeface="Poppins" pitchFamily="2" charset="77"/>
              </a:rPr>
              <a:t>The process of diaper recycling aims to efficiently separate and upgrade the separate materials of used diapers into new raw materials.</a:t>
            </a:r>
          </a:p>
          <a:p>
            <a:pPr marL="331500" lvl="1" indent="-165750" defTabSz="609630">
              <a:lnSpc>
                <a:spcPts val="2149"/>
              </a:lnSpc>
              <a:buFont typeface="Arial"/>
              <a:buChar char="•"/>
            </a:pPr>
            <a:endParaRPr lang="en-US" sz="1467" dirty="0">
              <a:solidFill>
                <a:srgbClr val="000000"/>
              </a:solidFill>
              <a:latin typeface="Poppins" pitchFamily="2" charset="77"/>
              <a:cs typeface="Poppins" pitchFamily="2" charset="77"/>
            </a:endParaRPr>
          </a:p>
          <a:p>
            <a:pPr marL="331500" lvl="1" indent="-165750" defTabSz="609630">
              <a:lnSpc>
                <a:spcPts val="2149"/>
              </a:lnSpc>
              <a:buFont typeface="Arial"/>
              <a:buChar char="•"/>
            </a:pPr>
            <a:r>
              <a:rPr lang="en-US" sz="1467" dirty="0">
                <a:solidFill>
                  <a:srgbClr val="000000"/>
                </a:solidFill>
                <a:latin typeface="Poppins" pitchFamily="2" charset="77"/>
                <a:cs typeface="Poppins" pitchFamily="2" charset="77"/>
              </a:rPr>
              <a:t>LCA studies show that diaper recycling can save up to 750 kg CO</a:t>
            </a:r>
            <a:r>
              <a:rPr lang="en-US" sz="1467" baseline="-25000" dirty="0">
                <a:solidFill>
                  <a:srgbClr val="000000"/>
                </a:solidFill>
                <a:latin typeface="Poppins" pitchFamily="2" charset="77"/>
                <a:cs typeface="Poppins" pitchFamily="2" charset="77"/>
              </a:rPr>
              <a:t>2 eq</a:t>
            </a:r>
            <a:r>
              <a:rPr lang="en-US" sz="1467" dirty="0">
                <a:solidFill>
                  <a:srgbClr val="000000"/>
                </a:solidFill>
                <a:latin typeface="Poppins" pitchFamily="2" charset="77"/>
                <a:cs typeface="Poppins" pitchFamily="2" charset="77"/>
              </a:rPr>
              <a:t> per </a:t>
            </a:r>
            <a:r>
              <a:rPr lang="en-US" sz="1467" dirty="0" err="1">
                <a:solidFill>
                  <a:srgbClr val="000000"/>
                </a:solidFill>
                <a:latin typeface="Poppins" pitchFamily="2" charset="77"/>
                <a:cs typeface="Poppins" pitchFamily="2" charset="77"/>
              </a:rPr>
              <a:t>tonne</a:t>
            </a:r>
            <a:r>
              <a:rPr lang="en-US" sz="1467" dirty="0">
                <a:solidFill>
                  <a:srgbClr val="000000"/>
                </a:solidFill>
                <a:latin typeface="Poppins" pitchFamily="2" charset="77"/>
                <a:cs typeface="Poppins" pitchFamily="2" charset="77"/>
              </a:rPr>
              <a:t> of diaper waste processed vs the current practice of incineration with energy recuperation (in Flanders).</a:t>
            </a:r>
          </a:p>
          <a:p>
            <a:pPr marL="331500" lvl="1" indent="-165750" defTabSz="609630">
              <a:lnSpc>
                <a:spcPts val="2149"/>
              </a:lnSpc>
              <a:buFont typeface="Arial"/>
              <a:buChar char="•"/>
            </a:pPr>
            <a:endParaRPr lang="en-US" sz="1467" dirty="0">
              <a:solidFill>
                <a:srgbClr val="000000"/>
              </a:solidFill>
              <a:latin typeface="Poppins" pitchFamily="2" charset="77"/>
              <a:cs typeface="Poppins" pitchFamily="2" charset="77"/>
            </a:endParaRPr>
          </a:p>
          <a:p>
            <a:pPr marL="331500" lvl="1" indent="-165750" defTabSz="609630">
              <a:lnSpc>
                <a:spcPts val="2149"/>
              </a:lnSpc>
              <a:buFont typeface="Arial"/>
              <a:buChar char="•"/>
            </a:pPr>
            <a:r>
              <a:rPr lang="en-US" sz="1467" dirty="0">
                <a:solidFill>
                  <a:srgbClr val="000000"/>
                </a:solidFill>
                <a:latin typeface="Poppins" pitchFamily="2" charset="77"/>
                <a:cs typeface="Poppins" pitchFamily="2" charset="77"/>
              </a:rPr>
              <a:t>Several technologies have been developed over the past 30 years, often at high cost and with limited successful valorization. The outputs of the process varies depending on the technology.</a:t>
            </a:r>
          </a:p>
          <a:p>
            <a:pPr marL="331500" lvl="1" indent="-165750" defTabSz="609630">
              <a:lnSpc>
                <a:spcPts val="2149"/>
              </a:lnSpc>
              <a:buFont typeface="Arial"/>
              <a:buChar char="•"/>
            </a:pPr>
            <a:endParaRPr lang="en-US" sz="1467" dirty="0">
              <a:solidFill>
                <a:srgbClr val="000000"/>
              </a:solidFill>
              <a:latin typeface="Poppins" pitchFamily="2" charset="77"/>
              <a:cs typeface="Poppins" pitchFamily="2" charset="77"/>
            </a:endParaRPr>
          </a:p>
          <a:p>
            <a:pPr marL="331500" lvl="1" indent="-165750" defTabSz="609630">
              <a:lnSpc>
                <a:spcPts val="2149"/>
              </a:lnSpc>
              <a:buFont typeface="Arial"/>
              <a:buChar char="•"/>
            </a:pPr>
            <a:r>
              <a:rPr lang="en-US" sz="1467" dirty="0">
                <a:solidFill>
                  <a:srgbClr val="000000"/>
                </a:solidFill>
                <a:latin typeface="Poppins" pitchFamily="2" charset="77"/>
                <a:cs typeface="Poppins" pitchFamily="2" charset="77"/>
              </a:rPr>
              <a:t>Each technology requires a stream of diapers as an input (with as little contamination of other waste as possible). </a:t>
            </a:r>
            <a:r>
              <a:rPr lang="en-US" sz="1467" b="1" dirty="0">
                <a:solidFill>
                  <a:srgbClr val="000000"/>
                </a:solidFill>
                <a:latin typeface="Poppins" pitchFamily="2" charset="77"/>
                <a:cs typeface="Poppins" pitchFamily="2" charset="77"/>
              </a:rPr>
              <a:t>One of the biggest challenges is the logistics and cost to access a ‘pure’ waste stream of used diapers.</a:t>
            </a:r>
          </a:p>
          <a:p>
            <a:pPr marL="331500" lvl="1" indent="-165750" defTabSz="609630">
              <a:lnSpc>
                <a:spcPts val="2149"/>
              </a:lnSpc>
              <a:buFont typeface="Arial"/>
              <a:buChar char="•"/>
            </a:pPr>
            <a:endParaRPr lang="en-US" sz="1467" dirty="0">
              <a:solidFill>
                <a:srgbClr val="000000"/>
              </a:solidFill>
              <a:latin typeface="Poppins" pitchFamily="2" charset="77"/>
              <a:cs typeface="Poppins" pitchFamily="2" charset="77"/>
            </a:endParaRPr>
          </a:p>
          <a:p>
            <a:pPr marL="331500" lvl="1" indent="-165750" defTabSz="609630">
              <a:lnSpc>
                <a:spcPts val="2149"/>
              </a:lnSpc>
              <a:buFont typeface="Arial"/>
              <a:buChar char="•"/>
            </a:pPr>
            <a:endParaRPr lang="en-US" sz="1467" dirty="0">
              <a:solidFill>
                <a:srgbClr val="000000"/>
              </a:solidFill>
              <a:latin typeface="Poppins" pitchFamily="2" charset="77"/>
              <a:cs typeface="Poppins" pitchFamily="2" charset="77"/>
            </a:endParaRPr>
          </a:p>
          <a:p>
            <a:pPr marL="331500" lvl="1" indent="-165750" defTabSz="609630">
              <a:lnSpc>
                <a:spcPts val="2149"/>
              </a:lnSpc>
              <a:buFont typeface="Arial"/>
              <a:buChar char="•"/>
            </a:pPr>
            <a:endParaRPr lang="en-US" sz="1535" dirty="0">
              <a:solidFill>
                <a:srgbClr val="000000"/>
              </a:solidFill>
              <a:latin typeface="Poppins Light" panose="00000400000000000000" pitchFamily="2" charset="0"/>
            </a:endParaRPr>
          </a:p>
        </p:txBody>
      </p:sp>
      <p:grpSp>
        <p:nvGrpSpPr>
          <p:cNvPr id="3" name="Group 3"/>
          <p:cNvGrpSpPr/>
          <p:nvPr/>
        </p:nvGrpSpPr>
        <p:grpSpPr>
          <a:xfrm>
            <a:off x="5045036" y="685800"/>
            <a:ext cx="6194419" cy="898630"/>
            <a:chOff x="0" y="0"/>
            <a:chExt cx="3025424" cy="438901"/>
          </a:xfrm>
        </p:grpSpPr>
        <p:sp>
          <p:nvSpPr>
            <p:cNvPr id="4" name="Freeform 4"/>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solidFill>
              <a:srgbClr val="FFD200">
                <a:alpha val="87843"/>
              </a:srgbClr>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9565" y="2994103"/>
            <a:ext cx="1014324" cy="90528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91" y="5152741"/>
            <a:ext cx="532500" cy="6000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5544" y="5143116"/>
            <a:ext cx="477750" cy="6000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92022" y="1057821"/>
            <a:ext cx="797353" cy="567117"/>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24748" y="5155477"/>
            <a:ext cx="607735" cy="600000"/>
          </a:xfrm>
          <a:prstGeom prst="rect">
            <a:avLst/>
          </a:prstGeom>
        </p:spPr>
      </p:pic>
      <p:sp>
        <p:nvSpPr>
          <p:cNvPr id="22" name="AutoShape 22"/>
          <p:cNvSpPr/>
          <p:nvPr/>
        </p:nvSpPr>
        <p:spPr>
          <a:xfrm>
            <a:off x="5040904" y="1651311"/>
            <a:ext cx="2395252" cy="517895"/>
          </a:xfrm>
          <a:prstGeom prst="rect">
            <a:avLst/>
          </a:prstGeom>
          <a:solidFill>
            <a:srgbClr val="28A8D9"/>
          </a:solidFill>
        </p:spPr>
      </p:sp>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95694" y="5152741"/>
            <a:ext cx="579000" cy="600000"/>
          </a:xfrm>
          <a:prstGeom prst="rect">
            <a:avLst/>
          </a:prstGeom>
        </p:spPr>
      </p:pic>
      <p:sp>
        <p:nvSpPr>
          <p:cNvPr id="25" name="TextBox 25"/>
          <p:cNvSpPr txBox="1"/>
          <p:nvPr/>
        </p:nvSpPr>
        <p:spPr>
          <a:xfrm>
            <a:off x="5142968" y="558108"/>
            <a:ext cx="6363233" cy="924740"/>
          </a:xfrm>
          <a:prstGeom prst="rect">
            <a:avLst/>
          </a:prstGeom>
        </p:spPr>
        <p:txBody>
          <a:bodyPr lIns="0" tIns="0" rIns="0" bIns="0" rtlCol="0" anchor="t">
            <a:spAutoFit/>
          </a:bodyPr>
          <a:lstStyle/>
          <a:p>
            <a:pPr defTabSz="609630">
              <a:lnSpc>
                <a:spcPts val="8378"/>
              </a:lnSpc>
            </a:pPr>
            <a:r>
              <a:rPr lang="en-US" sz="4000" b="1" dirty="0">
                <a:solidFill>
                  <a:srgbClr val="000000"/>
                </a:solidFill>
                <a:latin typeface="Lexend Deca" pitchFamily="2" charset="0"/>
              </a:rPr>
              <a:t>Diaper recycling</a:t>
            </a:r>
          </a:p>
        </p:txBody>
      </p:sp>
      <p:sp>
        <p:nvSpPr>
          <p:cNvPr id="26" name="TextBox 26"/>
          <p:cNvSpPr txBox="1"/>
          <p:nvPr/>
        </p:nvSpPr>
        <p:spPr>
          <a:xfrm>
            <a:off x="2033258" y="291619"/>
            <a:ext cx="1063197" cy="608885"/>
          </a:xfrm>
          <a:prstGeom prst="rect">
            <a:avLst/>
          </a:prstGeom>
        </p:spPr>
        <p:txBody>
          <a:bodyPr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Used diapers</a:t>
            </a:r>
          </a:p>
        </p:txBody>
      </p:sp>
      <p:sp>
        <p:nvSpPr>
          <p:cNvPr id="27" name="TextBox 27"/>
          <p:cNvSpPr txBox="1"/>
          <p:nvPr/>
        </p:nvSpPr>
        <p:spPr>
          <a:xfrm>
            <a:off x="427953" y="5800180"/>
            <a:ext cx="716629" cy="288284"/>
          </a:xfrm>
          <a:prstGeom prst="rect">
            <a:avLst/>
          </a:prstGeom>
        </p:spPr>
        <p:txBody>
          <a:bodyPr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biogas</a:t>
            </a:r>
          </a:p>
        </p:txBody>
      </p:sp>
      <p:sp>
        <p:nvSpPr>
          <p:cNvPr id="28" name="TextBox 28"/>
          <p:cNvSpPr txBox="1"/>
          <p:nvPr/>
        </p:nvSpPr>
        <p:spPr>
          <a:xfrm>
            <a:off x="1233527" y="5800180"/>
            <a:ext cx="955692" cy="288284"/>
          </a:xfrm>
          <a:prstGeom prst="rect">
            <a:avLst/>
          </a:prstGeom>
        </p:spPr>
        <p:txBody>
          <a:bodyPr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compost</a:t>
            </a:r>
          </a:p>
        </p:txBody>
      </p:sp>
      <p:sp>
        <p:nvSpPr>
          <p:cNvPr id="29" name="TextBox 29"/>
          <p:cNvSpPr txBox="1"/>
          <p:nvPr/>
        </p:nvSpPr>
        <p:spPr>
          <a:xfrm>
            <a:off x="2058982" y="5800180"/>
            <a:ext cx="1067985" cy="288284"/>
          </a:xfrm>
          <a:prstGeom prst="rect">
            <a:avLst/>
          </a:prstGeom>
        </p:spPr>
        <p:txBody>
          <a:bodyPr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plastic</a:t>
            </a:r>
          </a:p>
        </p:txBody>
      </p:sp>
      <p:sp>
        <p:nvSpPr>
          <p:cNvPr id="30" name="TextBox 30"/>
          <p:cNvSpPr txBox="1"/>
          <p:nvPr/>
        </p:nvSpPr>
        <p:spPr>
          <a:xfrm>
            <a:off x="5142968" y="1768036"/>
            <a:ext cx="2911078" cy="359073"/>
          </a:xfrm>
          <a:prstGeom prst="rect">
            <a:avLst/>
          </a:prstGeom>
        </p:spPr>
        <p:txBody>
          <a:bodyPr lIns="0" tIns="0" rIns="0" bIns="0" rtlCol="0" anchor="t">
            <a:spAutoFit/>
          </a:bodyPr>
          <a:lstStyle/>
          <a:p>
            <a:pPr defTabSz="609630">
              <a:lnSpc>
                <a:spcPts val="2766"/>
              </a:lnSpc>
              <a:spcBef>
                <a:spcPct val="0"/>
              </a:spcBef>
            </a:pPr>
            <a:r>
              <a:rPr lang="en-US" sz="2400" dirty="0">
                <a:solidFill>
                  <a:srgbClr val="FFFFFF"/>
                </a:solidFill>
                <a:latin typeface="Lexend Deca" pitchFamily="2" charset="0"/>
              </a:rPr>
              <a:t>The process</a:t>
            </a:r>
          </a:p>
        </p:txBody>
      </p:sp>
      <p:sp>
        <p:nvSpPr>
          <p:cNvPr id="34" name="TextBox 34"/>
          <p:cNvSpPr txBox="1"/>
          <p:nvPr/>
        </p:nvSpPr>
        <p:spPr>
          <a:xfrm>
            <a:off x="2719382" y="5788852"/>
            <a:ext cx="1499913" cy="288284"/>
          </a:xfrm>
          <a:prstGeom prst="rect">
            <a:avLst/>
          </a:prstGeom>
        </p:spPr>
        <p:txBody>
          <a:bodyPr wrap="square"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cellulose</a:t>
            </a:r>
          </a:p>
        </p:txBody>
      </p:sp>
      <p:grpSp>
        <p:nvGrpSpPr>
          <p:cNvPr id="38" name="Group 9">
            <a:extLst>
              <a:ext uri="{FF2B5EF4-FFF2-40B4-BE49-F238E27FC236}">
                <a16:creationId xmlns:a16="http://schemas.microsoft.com/office/drawing/2014/main" id="{7715A76A-0023-334E-9CCC-8F4DB0B4AA1A}"/>
              </a:ext>
            </a:extLst>
          </p:cNvPr>
          <p:cNvGrpSpPr/>
          <p:nvPr/>
        </p:nvGrpSpPr>
        <p:grpSpPr>
          <a:xfrm rot="6541223">
            <a:off x="1774362" y="4439168"/>
            <a:ext cx="909324" cy="209624"/>
            <a:chOff x="0" y="0"/>
            <a:chExt cx="1691024" cy="508000"/>
          </a:xfrm>
          <a:solidFill>
            <a:srgbClr val="FFD200"/>
          </a:solidFill>
        </p:grpSpPr>
        <p:sp>
          <p:nvSpPr>
            <p:cNvPr id="39" name="Freeform 10">
              <a:extLst>
                <a:ext uri="{FF2B5EF4-FFF2-40B4-BE49-F238E27FC236}">
                  <a16:creationId xmlns:a16="http://schemas.microsoft.com/office/drawing/2014/main" id="{C56E16BE-F4B6-7E46-B2A5-F93AEEF4DD74}"/>
                </a:ext>
              </a:extLst>
            </p:cNvPr>
            <p:cNvSpPr/>
            <p:nvPr/>
          </p:nvSpPr>
          <p:spPr>
            <a:xfrm>
              <a:off x="0" y="215900"/>
              <a:ext cx="1395114" cy="76200"/>
            </a:xfrm>
            <a:custGeom>
              <a:avLst/>
              <a:gdLst/>
              <a:ahLst/>
              <a:cxnLst/>
              <a:rect l="l" t="t" r="r" b="b"/>
              <a:pathLst>
                <a:path w="1395114" h="76200">
                  <a:moveTo>
                    <a:pt x="0" y="0"/>
                  </a:moveTo>
                  <a:lnTo>
                    <a:pt x="1395114" y="0"/>
                  </a:lnTo>
                  <a:lnTo>
                    <a:pt x="1395114" y="76200"/>
                  </a:lnTo>
                  <a:lnTo>
                    <a:pt x="0" y="76200"/>
                  </a:lnTo>
                  <a:close/>
                </a:path>
              </a:pathLst>
            </a:custGeom>
            <a:grpFill/>
          </p:spPr>
        </p:sp>
        <p:sp>
          <p:nvSpPr>
            <p:cNvPr id="40" name="Freeform 11">
              <a:extLst>
                <a:ext uri="{FF2B5EF4-FFF2-40B4-BE49-F238E27FC236}">
                  <a16:creationId xmlns:a16="http://schemas.microsoft.com/office/drawing/2014/main" id="{8BCBF7E2-1B9C-5D46-89CF-54E32A481249}"/>
                </a:ext>
              </a:extLst>
            </p:cNvPr>
            <p:cNvSpPr/>
            <p:nvPr/>
          </p:nvSpPr>
          <p:spPr>
            <a:xfrm>
              <a:off x="1316374"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41" name="Group 9">
            <a:extLst>
              <a:ext uri="{FF2B5EF4-FFF2-40B4-BE49-F238E27FC236}">
                <a16:creationId xmlns:a16="http://schemas.microsoft.com/office/drawing/2014/main" id="{2E80DD37-9F44-F241-9316-7709655D6C36}"/>
              </a:ext>
            </a:extLst>
          </p:cNvPr>
          <p:cNvGrpSpPr/>
          <p:nvPr/>
        </p:nvGrpSpPr>
        <p:grpSpPr>
          <a:xfrm rot="5400000">
            <a:off x="2125916" y="2171579"/>
            <a:ext cx="909324" cy="209624"/>
            <a:chOff x="0" y="0"/>
            <a:chExt cx="1691024" cy="508000"/>
          </a:xfrm>
          <a:solidFill>
            <a:srgbClr val="FFD200"/>
          </a:solidFill>
        </p:grpSpPr>
        <p:sp>
          <p:nvSpPr>
            <p:cNvPr id="42" name="Freeform 10">
              <a:extLst>
                <a:ext uri="{FF2B5EF4-FFF2-40B4-BE49-F238E27FC236}">
                  <a16:creationId xmlns:a16="http://schemas.microsoft.com/office/drawing/2014/main" id="{18CE1A75-69E1-6E4A-8976-9EB7DC5B6B82}"/>
                </a:ext>
              </a:extLst>
            </p:cNvPr>
            <p:cNvSpPr/>
            <p:nvPr/>
          </p:nvSpPr>
          <p:spPr>
            <a:xfrm>
              <a:off x="0" y="215900"/>
              <a:ext cx="1395114" cy="76200"/>
            </a:xfrm>
            <a:custGeom>
              <a:avLst/>
              <a:gdLst/>
              <a:ahLst/>
              <a:cxnLst/>
              <a:rect l="l" t="t" r="r" b="b"/>
              <a:pathLst>
                <a:path w="1395114" h="76200">
                  <a:moveTo>
                    <a:pt x="0" y="0"/>
                  </a:moveTo>
                  <a:lnTo>
                    <a:pt x="1395114" y="0"/>
                  </a:lnTo>
                  <a:lnTo>
                    <a:pt x="1395114" y="76200"/>
                  </a:lnTo>
                  <a:lnTo>
                    <a:pt x="0" y="76200"/>
                  </a:lnTo>
                  <a:close/>
                </a:path>
              </a:pathLst>
            </a:custGeom>
            <a:grpFill/>
          </p:spPr>
        </p:sp>
        <p:sp>
          <p:nvSpPr>
            <p:cNvPr id="43" name="Freeform 11">
              <a:extLst>
                <a:ext uri="{FF2B5EF4-FFF2-40B4-BE49-F238E27FC236}">
                  <a16:creationId xmlns:a16="http://schemas.microsoft.com/office/drawing/2014/main" id="{F1A127AE-E276-2844-88A9-6BE4B0F1CD6D}"/>
                </a:ext>
              </a:extLst>
            </p:cNvPr>
            <p:cNvSpPr/>
            <p:nvPr/>
          </p:nvSpPr>
          <p:spPr>
            <a:xfrm>
              <a:off x="1316374"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44" name="Group 9">
            <a:extLst>
              <a:ext uri="{FF2B5EF4-FFF2-40B4-BE49-F238E27FC236}">
                <a16:creationId xmlns:a16="http://schemas.microsoft.com/office/drawing/2014/main" id="{A5AFE190-13E6-2C4C-A068-891078B06B63}"/>
              </a:ext>
            </a:extLst>
          </p:cNvPr>
          <p:cNvGrpSpPr/>
          <p:nvPr/>
        </p:nvGrpSpPr>
        <p:grpSpPr>
          <a:xfrm rot="4065540">
            <a:off x="2548101" y="4442489"/>
            <a:ext cx="909324" cy="209624"/>
            <a:chOff x="0" y="0"/>
            <a:chExt cx="1691024" cy="508000"/>
          </a:xfrm>
          <a:solidFill>
            <a:srgbClr val="FFD200"/>
          </a:solidFill>
        </p:grpSpPr>
        <p:sp>
          <p:nvSpPr>
            <p:cNvPr id="45" name="Freeform 10">
              <a:extLst>
                <a:ext uri="{FF2B5EF4-FFF2-40B4-BE49-F238E27FC236}">
                  <a16:creationId xmlns:a16="http://schemas.microsoft.com/office/drawing/2014/main" id="{51156D75-D24F-9443-92D9-92B8CB9B44ED}"/>
                </a:ext>
              </a:extLst>
            </p:cNvPr>
            <p:cNvSpPr/>
            <p:nvPr/>
          </p:nvSpPr>
          <p:spPr>
            <a:xfrm>
              <a:off x="0" y="215900"/>
              <a:ext cx="1395114" cy="76200"/>
            </a:xfrm>
            <a:custGeom>
              <a:avLst/>
              <a:gdLst/>
              <a:ahLst/>
              <a:cxnLst/>
              <a:rect l="l" t="t" r="r" b="b"/>
              <a:pathLst>
                <a:path w="1395114" h="76200">
                  <a:moveTo>
                    <a:pt x="0" y="0"/>
                  </a:moveTo>
                  <a:lnTo>
                    <a:pt x="1395114" y="0"/>
                  </a:lnTo>
                  <a:lnTo>
                    <a:pt x="1395114" y="76200"/>
                  </a:lnTo>
                  <a:lnTo>
                    <a:pt x="0" y="76200"/>
                  </a:lnTo>
                  <a:close/>
                </a:path>
              </a:pathLst>
            </a:custGeom>
            <a:grpFill/>
          </p:spPr>
        </p:sp>
        <p:sp>
          <p:nvSpPr>
            <p:cNvPr id="46" name="Freeform 11">
              <a:extLst>
                <a:ext uri="{FF2B5EF4-FFF2-40B4-BE49-F238E27FC236}">
                  <a16:creationId xmlns:a16="http://schemas.microsoft.com/office/drawing/2014/main" id="{EFEBA73F-DFC8-0F4F-A5B2-57142818B97D}"/>
                </a:ext>
              </a:extLst>
            </p:cNvPr>
            <p:cNvSpPr/>
            <p:nvPr/>
          </p:nvSpPr>
          <p:spPr>
            <a:xfrm>
              <a:off x="1316374"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47" name="Group 9">
            <a:extLst>
              <a:ext uri="{FF2B5EF4-FFF2-40B4-BE49-F238E27FC236}">
                <a16:creationId xmlns:a16="http://schemas.microsoft.com/office/drawing/2014/main" id="{17DB7518-A2E6-A540-B6EF-61B0F5D4C771}"/>
              </a:ext>
            </a:extLst>
          </p:cNvPr>
          <p:cNvGrpSpPr/>
          <p:nvPr/>
        </p:nvGrpSpPr>
        <p:grpSpPr>
          <a:xfrm rot="7887329">
            <a:off x="1069477" y="4359941"/>
            <a:ext cx="909324" cy="209624"/>
            <a:chOff x="0" y="0"/>
            <a:chExt cx="1691024" cy="508000"/>
          </a:xfrm>
          <a:solidFill>
            <a:srgbClr val="FFD200"/>
          </a:solidFill>
        </p:grpSpPr>
        <p:sp>
          <p:nvSpPr>
            <p:cNvPr id="48" name="Freeform 10">
              <a:extLst>
                <a:ext uri="{FF2B5EF4-FFF2-40B4-BE49-F238E27FC236}">
                  <a16:creationId xmlns:a16="http://schemas.microsoft.com/office/drawing/2014/main" id="{0D99DD9E-40EB-0649-9E3B-069C0A9C97DE}"/>
                </a:ext>
              </a:extLst>
            </p:cNvPr>
            <p:cNvSpPr/>
            <p:nvPr/>
          </p:nvSpPr>
          <p:spPr>
            <a:xfrm>
              <a:off x="0" y="215900"/>
              <a:ext cx="1395114" cy="76200"/>
            </a:xfrm>
            <a:custGeom>
              <a:avLst/>
              <a:gdLst/>
              <a:ahLst/>
              <a:cxnLst/>
              <a:rect l="l" t="t" r="r" b="b"/>
              <a:pathLst>
                <a:path w="1395114" h="76200">
                  <a:moveTo>
                    <a:pt x="0" y="0"/>
                  </a:moveTo>
                  <a:lnTo>
                    <a:pt x="1395114" y="0"/>
                  </a:lnTo>
                  <a:lnTo>
                    <a:pt x="1395114" y="76200"/>
                  </a:lnTo>
                  <a:lnTo>
                    <a:pt x="0" y="76200"/>
                  </a:lnTo>
                  <a:close/>
                </a:path>
              </a:pathLst>
            </a:custGeom>
            <a:grpFill/>
          </p:spPr>
        </p:sp>
        <p:sp>
          <p:nvSpPr>
            <p:cNvPr id="49" name="Freeform 11">
              <a:extLst>
                <a:ext uri="{FF2B5EF4-FFF2-40B4-BE49-F238E27FC236}">
                  <a16:creationId xmlns:a16="http://schemas.microsoft.com/office/drawing/2014/main" id="{22B20254-9EB7-D54F-9F1F-C997CE868915}"/>
                </a:ext>
              </a:extLst>
            </p:cNvPr>
            <p:cNvSpPr/>
            <p:nvPr/>
          </p:nvSpPr>
          <p:spPr>
            <a:xfrm>
              <a:off x="1316374" y="1270"/>
              <a:ext cx="374650" cy="505460"/>
            </a:xfrm>
            <a:custGeom>
              <a:avLst/>
              <a:gdLst/>
              <a:ahLst/>
              <a:cxnLst/>
              <a:rect l="l" t="t" r="r" b="b"/>
              <a:pathLst>
                <a:path w="374650" h="505460">
                  <a:moveTo>
                    <a:pt x="0" y="505460"/>
                  </a:moveTo>
                  <a:lnTo>
                    <a:pt x="0" y="0"/>
                  </a:lnTo>
                  <a:lnTo>
                    <a:pt x="374650" y="252730"/>
                  </a:lnTo>
                  <a:close/>
                </a:path>
              </a:pathLst>
            </a:custGeom>
            <a:grpFill/>
          </p:spPr>
        </p:sp>
      </p:grpSp>
      <p:grpSp>
        <p:nvGrpSpPr>
          <p:cNvPr id="50" name="Group 9">
            <a:extLst>
              <a:ext uri="{FF2B5EF4-FFF2-40B4-BE49-F238E27FC236}">
                <a16:creationId xmlns:a16="http://schemas.microsoft.com/office/drawing/2014/main" id="{5C22E805-DB4B-D044-A56B-780EA6CBE869}"/>
              </a:ext>
            </a:extLst>
          </p:cNvPr>
          <p:cNvGrpSpPr/>
          <p:nvPr/>
        </p:nvGrpSpPr>
        <p:grpSpPr>
          <a:xfrm rot="2969861">
            <a:off x="3250257" y="4333970"/>
            <a:ext cx="909324" cy="209624"/>
            <a:chOff x="0" y="0"/>
            <a:chExt cx="1691024" cy="508000"/>
          </a:xfrm>
          <a:solidFill>
            <a:srgbClr val="FFD200"/>
          </a:solidFill>
        </p:grpSpPr>
        <p:sp>
          <p:nvSpPr>
            <p:cNvPr id="51" name="Freeform 10">
              <a:extLst>
                <a:ext uri="{FF2B5EF4-FFF2-40B4-BE49-F238E27FC236}">
                  <a16:creationId xmlns:a16="http://schemas.microsoft.com/office/drawing/2014/main" id="{B924AED1-B4BD-9B46-9EA9-845548D72957}"/>
                </a:ext>
              </a:extLst>
            </p:cNvPr>
            <p:cNvSpPr/>
            <p:nvPr/>
          </p:nvSpPr>
          <p:spPr>
            <a:xfrm>
              <a:off x="0" y="215900"/>
              <a:ext cx="1395114" cy="76200"/>
            </a:xfrm>
            <a:custGeom>
              <a:avLst/>
              <a:gdLst/>
              <a:ahLst/>
              <a:cxnLst/>
              <a:rect l="l" t="t" r="r" b="b"/>
              <a:pathLst>
                <a:path w="1395114" h="76200">
                  <a:moveTo>
                    <a:pt x="0" y="0"/>
                  </a:moveTo>
                  <a:lnTo>
                    <a:pt x="1395114" y="0"/>
                  </a:lnTo>
                  <a:lnTo>
                    <a:pt x="1395114" y="76200"/>
                  </a:lnTo>
                  <a:lnTo>
                    <a:pt x="0" y="76200"/>
                  </a:lnTo>
                  <a:close/>
                </a:path>
              </a:pathLst>
            </a:custGeom>
            <a:grpFill/>
          </p:spPr>
        </p:sp>
        <p:sp>
          <p:nvSpPr>
            <p:cNvPr id="52" name="Freeform 11">
              <a:extLst>
                <a:ext uri="{FF2B5EF4-FFF2-40B4-BE49-F238E27FC236}">
                  <a16:creationId xmlns:a16="http://schemas.microsoft.com/office/drawing/2014/main" id="{30C41DDE-6B7A-6F4C-A3EC-A9A060A5A4F2}"/>
                </a:ext>
              </a:extLst>
            </p:cNvPr>
            <p:cNvSpPr/>
            <p:nvPr/>
          </p:nvSpPr>
          <p:spPr>
            <a:xfrm>
              <a:off x="1316374" y="1270"/>
              <a:ext cx="374650" cy="505460"/>
            </a:xfrm>
            <a:custGeom>
              <a:avLst/>
              <a:gdLst/>
              <a:ahLst/>
              <a:cxnLst/>
              <a:rect l="l" t="t" r="r" b="b"/>
              <a:pathLst>
                <a:path w="374650" h="505460">
                  <a:moveTo>
                    <a:pt x="0" y="505460"/>
                  </a:moveTo>
                  <a:lnTo>
                    <a:pt x="0" y="0"/>
                  </a:lnTo>
                  <a:lnTo>
                    <a:pt x="374650" y="252730"/>
                  </a:lnTo>
                  <a:close/>
                </a:path>
              </a:pathLst>
            </a:custGeom>
            <a:grpFill/>
          </p:spPr>
        </p:sp>
      </p:grpSp>
      <p:pic>
        <p:nvPicPr>
          <p:cNvPr id="35" name="Picture 10">
            <a:extLst>
              <a:ext uri="{FF2B5EF4-FFF2-40B4-BE49-F238E27FC236}">
                <a16:creationId xmlns:a16="http://schemas.microsoft.com/office/drawing/2014/main" id="{5D4BCCD9-A239-E945-BF4C-25791095B4D8}"/>
              </a:ext>
            </a:extLst>
          </p:cNvPr>
          <p:cNvPicPr>
            <a:picLocks noChangeAspect="1"/>
          </p:cNvPicPr>
          <p:nvPr/>
        </p:nvPicPr>
        <p:blipFill>
          <a:blip r:embed="rId14"/>
          <a:srcRect/>
          <a:stretch>
            <a:fillRect/>
          </a:stretch>
        </p:blipFill>
        <p:spPr>
          <a:xfrm>
            <a:off x="10832991" y="6361244"/>
            <a:ext cx="1068027" cy="496757"/>
          </a:xfrm>
          <a:prstGeom prst="rect">
            <a:avLst/>
          </a:prstGeom>
        </p:spPr>
      </p:pic>
      <p:pic>
        <p:nvPicPr>
          <p:cNvPr id="10" name="Graphic 9" descr="Chemicals with solid fill">
            <a:extLst>
              <a:ext uri="{FF2B5EF4-FFF2-40B4-BE49-F238E27FC236}">
                <a16:creationId xmlns:a16="http://schemas.microsoft.com/office/drawing/2014/main" id="{4FFAFEF2-878C-DB49-DC13-FA4BA54985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9814" y="5135917"/>
            <a:ext cx="600000" cy="600000"/>
          </a:xfrm>
          <a:prstGeom prst="rect">
            <a:avLst/>
          </a:prstGeom>
        </p:spPr>
      </p:pic>
      <p:sp>
        <p:nvSpPr>
          <p:cNvPr id="12" name="TextBox 34">
            <a:extLst>
              <a:ext uri="{FF2B5EF4-FFF2-40B4-BE49-F238E27FC236}">
                <a16:creationId xmlns:a16="http://schemas.microsoft.com/office/drawing/2014/main" id="{4832869E-50AA-E22C-2FDF-2351C6CDC145}"/>
              </a:ext>
            </a:extLst>
          </p:cNvPr>
          <p:cNvSpPr txBox="1"/>
          <p:nvPr/>
        </p:nvSpPr>
        <p:spPr>
          <a:xfrm>
            <a:off x="3580088" y="5799277"/>
            <a:ext cx="1499913" cy="288284"/>
          </a:xfrm>
          <a:prstGeom prst="rect">
            <a:avLst/>
          </a:prstGeom>
        </p:spPr>
        <p:txBody>
          <a:bodyPr wrap="square" lIns="0" tIns="0" rIns="0" bIns="0" rtlCol="0" anchor="t">
            <a:spAutoFit/>
          </a:bodyPr>
          <a:lstStyle/>
          <a:p>
            <a:pPr algn="ctr" defTabSz="609630">
              <a:lnSpc>
                <a:spcPts val="2451"/>
              </a:lnSpc>
            </a:pPr>
            <a:r>
              <a:rPr lang="en-US" sz="1333" b="1" dirty="0">
                <a:solidFill>
                  <a:srgbClr val="0A97D9"/>
                </a:solidFill>
                <a:latin typeface="Poppins" pitchFamily="2" charset="77"/>
                <a:cs typeface="Poppins" pitchFamily="2" charset="77"/>
              </a:rPr>
              <a:t>SAP</a:t>
            </a:r>
          </a:p>
        </p:txBody>
      </p:sp>
      <p:sp>
        <p:nvSpPr>
          <p:cNvPr id="16" name="Tekstvak 12">
            <a:extLst>
              <a:ext uri="{FF2B5EF4-FFF2-40B4-BE49-F238E27FC236}">
                <a16:creationId xmlns:a16="http://schemas.microsoft.com/office/drawing/2014/main" id="{F7AB91B3-566C-381B-A3D3-C43A3540B6EA}"/>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7" t="18041" r="72" b="7928"/>
          <a:stretch>
            <a:fillRect/>
          </a:stretch>
        </p:blipFill>
        <p:spPr>
          <a:xfrm>
            <a:off x="0" y="0"/>
            <a:ext cx="12192000" cy="6858000"/>
          </a:xfrm>
          <a:prstGeom prst="rect">
            <a:avLst/>
          </a:prstGeom>
        </p:spPr>
      </p:pic>
      <p:sp>
        <p:nvSpPr>
          <p:cNvPr id="5" name="AutoShape 5"/>
          <p:cNvSpPr/>
          <p:nvPr/>
        </p:nvSpPr>
        <p:spPr>
          <a:xfrm>
            <a:off x="224886" y="2993072"/>
            <a:ext cx="2772577" cy="871856"/>
          </a:xfrm>
          <a:prstGeom prst="rect">
            <a:avLst/>
          </a:prstGeom>
          <a:solidFill>
            <a:srgbClr val="28A8D9"/>
          </a:solidFill>
        </p:spPr>
      </p:sp>
      <p:sp>
        <p:nvSpPr>
          <p:cNvPr id="6" name="AutoShape 6"/>
          <p:cNvSpPr/>
          <p:nvPr/>
        </p:nvSpPr>
        <p:spPr>
          <a:xfrm>
            <a:off x="224886" y="4012566"/>
            <a:ext cx="2772577" cy="871856"/>
          </a:xfrm>
          <a:prstGeom prst="rect">
            <a:avLst/>
          </a:prstGeom>
          <a:solidFill>
            <a:srgbClr val="28A8D9"/>
          </a:solidFill>
        </p:spPr>
      </p:sp>
      <p:sp>
        <p:nvSpPr>
          <p:cNvPr id="7" name="AutoShape 7"/>
          <p:cNvSpPr/>
          <p:nvPr/>
        </p:nvSpPr>
        <p:spPr>
          <a:xfrm>
            <a:off x="224886" y="5028205"/>
            <a:ext cx="2772577" cy="871856"/>
          </a:xfrm>
          <a:prstGeom prst="rect">
            <a:avLst/>
          </a:prstGeom>
          <a:solidFill>
            <a:srgbClr val="28A8D9"/>
          </a:solidFill>
        </p:spPr>
      </p:sp>
      <p:sp>
        <p:nvSpPr>
          <p:cNvPr id="8" name="TextBox 8"/>
          <p:cNvSpPr txBox="1"/>
          <p:nvPr/>
        </p:nvSpPr>
        <p:spPr>
          <a:xfrm>
            <a:off x="304527" y="3079950"/>
            <a:ext cx="2772577" cy="717889"/>
          </a:xfrm>
          <a:prstGeom prst="rect">
            <a:avLst/>
          </a:prstGeom>
        </p:spPr>
        <p:txBody>
          <a:bodyPr lIns="0" tIns="0" rIns="0" bIns="0" rtlCol="0" anchor="t">
            <a:spAutoFit/>
          </a:bodyPr>
          <a:lstStyle/>
          <a:p>
            <a:pPr defTabSz="609630">
              <a:lnSpc>
                <a:spcPts val="1926"/>
              </a:lnSpc>
            </a:pPr>
            <a:r>
              <a:rPr lang="en-US" sz="1333" dirty="0">
                <a:solidFill>
                  <a:prstClr val="white"/>
                </a:solidFill>
                <a:latin typeface="Poppins" pitchFamily="2" charset="77"/>
                <a:cs typeface="Poppins" pitchFamily="2" charset="77"/>
              </a:rPr>
              <a:t>Location: South Wales, UK</a:t>
            </a:r>
          </a:p>
          <a:p>
            <a:pPr defTabSz="609630">
              <a:lnSpc>
                <a:spcPts val="1926"/>
              </a:lnSpc>
            </a:pPr>
            <a:r>
              <a:rPr lang="en-US" sz="1333" dirty="0">
                <a:solidFill>
                  <a:prstClr val="white"/>
                </a:solidFill>
                <a:latin typeface="Poppins" pitchFamily="2" charset="77"/>
                <a:cs typeface="Poppins" pitchFamily="2" charset="77"/>
              </a:rPr>
              <a:t>Collection: Natural UK</a:t>
            </a:r>
          </a:p>
          <a:p>
            <a:pPr defTabSz="609630">
              <a:lnSpc>
                <a:spcPts val="1926"/>
              </a:lnSpc>
              <a:spcBef>
                <a:spcPct val="0"/>
              </a:spcBef>
            </a:pPr>
            <a:r>
              <a:rPr lang="en-US" sz="1333" dirty="0">
                <a:solidFill>
                  <a:prstClr val="white"/>
                </a:solidFill>
                <a:latin typeface="Poppins" pitchFamily="2" charset="77"/>
                <a:cs typeface="Poppins" pitchFamily="2" charset="77"/>
              </a:rPr>
              <a:t>Capacity: 8.000 </a:t>
            </a:r>
            <a:r>
              <a:rPr lang="en-US" sz="1333" dirty="0" err="1">
                <a:solidFill>
                  <a:prstClr val="white"/>
                </a:solidFill>
                <a:latin typeface="Poppins" pitchFamily="2" charset="77"/>
                <a:cs typeface="Poppins" pitchFamily="2" charset="77"/>
              </a:rPr>
              <a:t>tonnes</a:t>
            </a:r>
            <a:endParaRPr lang="en-US" sz="1333" dirty="0">
              <a:solidFill>
                <a:prstClr val="white"/>
              </a:solidFill>
              <a:latin typeface="Poppins" pitchFamily="2" charset="77"/>
              <a:cs typeface="Poppins" pitchFamily="2" charset="77"/>
            </a:endParaRPr>
          </a:p>
        </p:txBody>
      </p:sp>
      <p:sp>
        <p:nvSpPr>
          <p:cNvPr id="9" name="TextBox 9"/>
          <p:cNvSpPr txBox="1"/>
          <p:nvPr/>
        </p:nvSpPr>
        <p:spPr>
          <a:xfrm>
            <a:off x="304527" y="4080733"/>
            <a:ext cx="2772577" cy="717889"/>
          </a:xfrm>
          <a:prstGeom prst="rect">
            <a:avLst/>
          </a:prstGeom>
        </p:spPr>
        <p:txBody>
          <a:bodyPr lIns="0" tIns="0" rIns="0" bIns="0" rtlCol="0" anchor="t">
            <a:spAutoFit/>
          </a:bodyPr>
          <a:lstStyle/>
          <a:p>
            <a:pPr defTabSz="609630">
              <a:lnSpc>
                <a:spcPts val="1926"/>
              </a:lnSpc>
            </a:pPr>
            <a:r>
              <a:rPr lang="en-US" sz="1333" dirty="0">
                <a:solidFill>
                  <a:prstClr val="white"/>
                </a:solidFill>
                <a:latin typeface="Poppins" pitchFamily="2" charset="77"/>
                <a:cs typeface="Poppins" pitchFamily="2" charset="77"/>
              </a:rPr>
              <a:t>Location: Nijmegen, NL</a:t>
            </a:r>
          </a:p>
          <a:p>
            <a:pPr defTabSz="609630">
              <a:lnSpc>
                <a:spcPts val="1926"/>
              </a:lnSpc>
            </a:pPr>
            <a:r>
              <a:rPr lang="en-US" sz="1333" dirty="0">
                <a:solidFill>
                  <a:prstClr val="white"/>
                </a:solidFill>
                <a:latin typeface="Poppins" pitchFamily="2" charset="77"/>
                <a:cs typeface="Poppins" pitchFamily="2" charset="77"/>
              </a:rPr>
              <a:t>Collection: municipalities</a:t>
            </a:r>
          </a:p>
          <a:p>
            <a:pPr defTabSz="609630">
              <a:lnSpc>
                <a:spcPts val="1926"/>
              </a:lnSpc>
              <a:spcBef>
                <a:spcPct val="0"/>
              </a:spcBef>
            </a:pPr>
            <a:r>
              <a:rPr lang="en-US" sz="1333" dirty="0">
                <a:solidFill>
                  <a:prstClr val="white"/>
                </a:solidFill>
                <a:latin typeface="Poppins" pitchFamily="2" charset="77"/>
                <a:cs typeface="Poppins" pitchFamily="2" charset="77"/>
              </a:rPr>
              <a:t>Capacity: 15.000 </a:t>
            </a:r>
            <a:r>
              <a:rPr lang="en-US" sz="1333" dirty="0" err="1">
                <a:solidFill>
                  <a:prstClr val="white"/>
                </a:solidFill>
                <a:latin typeface="Poppins" pitchFamily="2" charset="77"/>
                <a:cs typeface="Poppins" pitchFamily="2" charset="77"/>
              </a:rPr>
              <a:t>tonnes</a:t>
            </a:r>
            <a:endParaRPr lang="en-US" sz="1333" dirty="0">
              <a:solidFill>
                <a:prstClr val="white"/>
              </a:solidFill>
              <a:latin typeface="Poppins" pitchFamily="2" charset="77"/>
              <a:cs typeface="Poppins" pitchFamily="2" charset="77"/>
            </a:endParaRPr>
          </a:p>
        </p:txBody>
      </p:sp>
      <p:sp>
        <p:nvSpPr>
          <p:cNvPr id="10" name="TextBox 10"/>
          <p:cNvSpPr txBox="1"/>
          <p:nvPr/>
        </p:nvSpPr>
        <p:spPr>
          <a:xfrm>
            <a:off x="304527" y="5096372"/>
            <a:ext cx="2772577" cy="717889"/>
          </a:xfrm>
          <a:prstGeom prst="rect">
            <a:avLst/>
          </a:prstGeom>
        </p:spPr>
        <p:txBody>
          <a:bodyPr lIns="0" tIns="0" rIns="0" bIns="0" rtlCol="0" anchor="t">
            <a:spAutoFit/>
          </a:bodyPr>
          <a:lstStyle/>
          <a:p>
            <a:pPr defTabSz="609630">
              <a:lnSpc>
                <a:spcPts val="1926"/>
              </a:lnSpc>
            </a:pPr>
            <a:r>
              <a:rPr lang="en-US" sz="1333" dirty="0">
                <a:solidFill>
                  <a:prstClr val="white"/>
                </a:solidFill>
                <a:latin typeface="Poppins" pitchFamily="2" charset="77"/>
                <a:cs typeface="Poppins" pitchFamily="2" charset="77"/>
              </a:rPr>
              <a:t>Location: Treviso, IT</a:t>
            </a:r>
          </a:p>
          <a:p>
            <a:pPr defTabSz="609630">
              <a:lnSpc>
                <a:spcPts val="1926"/>
              </a:lnSpc>
            </a:pPr>
            <a:r>
              <a:rPr lang="en-US" sz="1333" dirty="0">
                <a:solidFill>
                  <a:prstClr val="white"/>
                </a:solidFill>
                <a:latin typeface="Poppins" pitchFamily="2" charset="77"/>
                <a:cs typeface="Poppins" pitchFamily="2" charset="77"/>
              </a:rPr>
              <a:t>Collection: Various sources</a:t>
            </a:r>
          </a:p>
          <a:p>
            <a:pPr defTabSz="609630">
              <a:lnSpc>
                <a:spcPts val="1926"/>
              </a:lnSpc>
              <a:spcBef>
                <a:spcPct val="0"/>
              </a:spcBef>
            </a:pPr>
            <a:r>
              <a:rPr lang="en-US" sz="1333" dirty="0">
                <a:solidFill>
                  <a:prstClr val="white"/>
                </a:solidFill>
                <a:latin typeface="Poppins" pitchFamily="2" charset="77"/>
                <a:cs typeface="Poppins" pitchFamily="2" charset="77"/>
              </a:rPr>
              <a:t>Capacity: 10.000 </a:t>
            </a:r>
            <a:r>
              <a:rPr lang="en-US" sz="1333" dirty="0" err="1">
                <a:solidFill>
                  <a:prstClr val="white"/>
                </a:solidFill>
                <a:latin typeface="Poppins" pitchFamily="2" charset="77"/>
                <a:cs typeface="Poppins" pitchFamily="2" charset="77"/>
              </a:rPr>
              <a:t>tonnes</a:t>
            </a:r>
            <a:endParaRPr lang="en-US" sz="1333" dirty="0">
              <a:solidFill>
                <a:prstClr val="white"/>
              </a:solidFill>
              <a:latin typeface="Poppins" pitchFamily="2" charset="77"/>
              <a:cs typeface="Poppins" pitchFamily="2" charset="77"/>
            </a:endParaRPr>
          </a:p>
        </p:txBody>
      </p:sp>
      <p:sp>
        <p:nvSpPr>
          <p:cNvPr id="11" name="AutoShape 11"/>
          <p:cNvSpPr/>
          <p:nvPr/>
        </p:nvSpPr>
        <p:spPr>
          <a:xfrm rot="-7199999">
            <a:off x="1783269" y="2644795"/>
            <a:ext cx="1041515" cy="0"/>
          </a:xfrm>
          <a:prstGeom prst="line">
            <a:avLst/>
          </a:prstGeom>
          <a:ln w="47625" cap="rnd">
            <a:solidFill>
              <a:srgbClr val="28A8D9"/>
            </a:solidFill>
            <a:prstDash val="solid"/>
            <a:headEnd type="oval" w="med" len="med"/>
            <a:tailEnd type="oval" w="med" len="med"/>
          </a:ln>
        </p:spPr>
      </p:sp>
      <p:sp>
        <p:nvSpPr>
          <p:cNvPr id="12" name="AutoShape 12"/>
          <p:cNvSpPr/>
          <p:nvPr/>
        </p:nvSpPr>
        <p:spPr>
          <a:xfrm rot="-3599999" flipV="1">
            <a:off x="2197738" y="3286141"/>
            <a:ext cx="2590149" cy="18530"/>
          </a:xfrm>
          <a:prstGeom prst="line">
            <a:avLst/>
          </a:prstGeom>
          <a:ln w="47625" cap="rnd">
            <a:solidFill>
              <a:srgbClr val="28A8D9"/>
            </a:solidFill>
            <a:prstDash val="solid"/>
            <a:headEnd type="oval" w="med" len="med"/>
            <a:tailEnd type="oval" w="med" len="med"/>
          </a:ln>
        </p:spPr>
      </p:sp>
      <p:sp>
        <p:nvSpPr>
          <p:cNvPr id="13" name="AutoShape 13"/>
          <p:cNvSpPr/>
          <p:nvPr/>
        </p:nvSpPr>
        <p:spPr>
          <a:xfrm rot="-1394484">
            <a:off x="2821162" y="4899285"/>
            <a:ext cx="3048941" cy="0"/>
          </a:xfrm>
          <a:prstGeom prst="line">
            <a:avLst/>
          </a:prstGeom>
          <a:ln w="47625" cap="rnd">
            <a:solidFill>
              <a:srgbClr val="28A8D9"/>
            </a:solidFill>
            <a:prstDash val="solid"/>
            <a:headEnd type="oval" w="med" len="med"/>
            <a:tailEnd type="oval" w="med" len="med"/>
          </a:ln>
        </p:spPr>
      </p:sp>
      <p:pic>
        <p:nvPicPr>
          <p:cNvPr id="16" name="Picture 16"/>
          <p:cNvPicPr>
            <a:picLocks noChangeAspect="1"/>
          </p:cNvPicPr>
          <p:nvPr/>
        </p:nvPicPr>
        <p:blipFill>
          <a:blip r:embed="rId3"/>
          <a:srcRect/>
          <a:stretch>
            <a:fillRect/>
          </a:stretch>
        </p:blipFill>
        <p:spPr>
          <a:xfrm>
            <a:off x="6598506" y="2436937"/>
            <a:ext cx="4901761" cy="3730544"/>
          </a:xfrm>
          <a:prstGeom prst="rect">
            <a:avLst/>
          </a:prstGeom>
        </p:spPr>
      </p:pic>
      <p:sp>
        <p:nvSpPr>
          <p:cNvPr id="19" name="AutoShape 19"/>
          <p:cNvSpPr/>
          <p:nvPr/>
        </p:nvSpPr>
        <p:spPr>
          <a:xfrm rot="1363284">
            <a:off x="4019781" y="2731707"/>
            <a:ext cx="2900424" cy="0"/>
          </a:xfrm>
          <a:prstGeom prst="line">
            <a:avLst/>
          </a:prstGeom>
          <a:ln w="47625" cap="rnd">
            <a:solidFill>
              <a:srgbClr val="28A8D9"/>
            </a:solidFill>
            <a:prstDash val="solid"/>
            <a:headEnd type="oval" w="med" len="med"/>
            <a:tailEnd type="oval" w="med" len="med"/>
          </a:ln>
        </p:spPr>
      </p:sp>
      <p:pic>
        <p:nvPicPr>
          <p:cNvPr id="22" name="Picture 10">
            <a:extLst>
              <a:ext uri="{FF2B5EF4-FFF2-40B4-BE49-F238E27FC236}">
                <a16:creationId xmlns:a16="http://schemas.microsoft.com/office/drawing/2014/main" id="{DEFFB024-493B-3B4B-9454-9C44E5F15845}"/>
              </a:ext>
            </a:extLst>
          </p:cNvPr>
          <p:cNvPicPr>
            <a:picLocks noChangeAspect="1"/>
          </p:cNvPicPr>
          <p:nvPr/>
        </p:nvPicPr>
        <p:blipFill>
          <a:blip r:embed="rId4"/>
          <a:srcRect/>
          <a:stretch>
            <a:fillRect/>
          </a:stretch>
        </p:blipFill>
        <p:spPr>
          <a:xfrm>
            <a:off x="10832991" y="6361244"/>
            <a:ext cx="1068027" cy="496757"/>
          </a:xfrm>
          <a:prstGeom prst="rect">
            <a:avLst/>
          </a:prstGeom>
        </p:spPr>
      </p:pic>
      <p:grpSp>
        <p:nvGrpSpPr>
          <p:cNvPr id="14" name="Group 3">
            <a:extLst>
              <a:ext uri="{FF2B5EF4-FFF2-40B4-BE49-F238E27FC236}">
                <a16:creationId xmlns:a16="http://schemas.microsoft.com/office/drawing/2014/main" id="{7CEEB574-D4D1-DC3B-7B9D-4526ACD38E82}"/>
              </a:ext>
            </a:extLst>
          </p:cNvPr>
          <p:cNvGrpSpPr/>
          <p:nvPr/>
        </p:nvGrpSpPr>
        <p:grpSpPr>
          <a:xfrm>
            <a:off x="5045036" y="685800"/>
            <a:ext cx="6194419" cy="898630"/>
            <a:chOff x="0" y="0"/>
            <a:chExt cx="3025424" cy="438901"/>
          </a:xfrm>
        </p:grpSpPr>
        <p:sp>
          <p:nvSpPr>
            <p:cNvPr id="23" name="Freeform 4">
              <a:extLst>
                <a:ext uri="{FF2B5EF4-FFF2-40B4-BE49-F238E27FC236}">
                  <a16:creationId xmlns:a16="http://schemas.microsoft.com/office/drawing/2014/main" id="{03CA0482-5110-F837-E2EF-EEDE63A711EC}"/>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solidFill>
              <a:srgbClr val="FFD200">
                <a:alpha val="87843"/>
              </a:srgbClr>
            </a:solidFill>
          </p:spPr>
        </p:sp>
      </p:grpSp>
      <p:sp>
        <p:nvSpPr>
          <p:cNvPr id="24" name="TextBox 25">
            <a:extLst>
              <a:ext uri="{FF2B5EF4-FFF2-40B4-BE49-F238E27FC236}">
                <a16:creationId xmlns:a16="http://schemas.microsoft.com/office/drawing/2014/main" id="{329F2F5F-845B-BED6-3BA9-24D72F71C158}"/>
              </a:ext>
            </a:extLst>
          </p:cNvPr>
          <p:cNvSpPr txBox="1"/>
          <p:nvPr/>
        </p:nvSpPr>
        <p:spPr>
          <a:xfrm>
            <a:off x="5142968" y="558108"/>
            <a:ext cx="6363233" cy="924740"/>
          </a:xfrm>
          <a:prstGeom prst="rect">
            <a:avLst/>
          </a:prstGeom>
        </p:spPr>
        <p:txBody>
          <a:bodyPr lIns="0" tIns="0" rIns="0" bIns="0" rtlCol="0" anchor="t">
            <a:spAutoFit/>
          </a:bodyPr>
          <a:lstStyle/>
          <a:p>
            <a:pPr defTabSz="609630">
              <a:lnSpc>
                <a:spcPts val="8378"/>
              </a:lnSpc>
            </a:pPr>
            <a:r>
              <a:rPr lang="en-US" sz="4000" b="1" dirty="0">
                <a:solidFill>
                  <a:srgbClr val="000000"/>
                </a:solidFill>
                <a:latin typeface="Lexend Deca" pitchFamily="2" charset="0"/>
              </a:rPr>
              <a:t>Diaper recycling</a:t>
            </a:r>
          </a:p>
        </p:txBody>
      </p:sp>
      <p:sp>
        <p:nvSpPr>
          <p:cNvPr id="26" name="AutoShape 22">
            <a:extLst>
              <a:ext uri="{FF2B5EF4-FFF2-40B4-BE49-F238E27FC236}">
                <a16:creationId xmlns:a16="http://schemas.microsoft.com/office/drawing/2014/main" id="{170ECBD7-92B2-A469-8CCC-4BE23F385707}"/>
              </a:ext>
            </a:extLst>
          </p:cNvPr>
          <p:cNvSpPr/>
          <p:nvPr/>
        </p:nvSpPr>
        <p:spPr>
          <a:xfrm>
            <a:off x="5040904" y="1651311"/>
            <a:ext cx="3798296" cy="517895"/>
          </a:xfrm>
          <a:prstGeom prst="rect">
            <a:avLst/>
          </a:prstGeom>
          <a:solidFill>
            <a:srgbClr val="28A8D9"/>
          </a:solidFill>
        </p:spPr>
      </p:sp>
      <p:sp>
        <p:nvSpPr>
          <p:cNvPr id="28" name="TextBox 30">
            <a:extLst>
              <a:ext uri="{FF2B5EF4-FFF2-40B4-BE49-F238E27FC236}">
                <a16:creationId xmlns:a16="http://schemas.microsoft.com/office/drawing/2014/main" id="{AEB208DF-CE1C-60FA-3282-E2AC96CBE577}"/>
              </a:ext>
            </a:extLst>
          </p:cNvPr>
          <p:cNvSpPr txBox="1"/>
          <p:nvPr/>
        </p:nvSpPr>
        <p:spPr>
          <a:xfrm>
            <a:off x="5142968" y="1768036"/>
            <a:ext cx="4559833" cy="359073"/>
          </a:xfrm>
          <a:prstGeom prst="rect">
            <a:avLst/>
          </a:prstGeom>
        </p:spPr>
        <p:txBody>
          <a:bodyPr wrap="square" lIns="0" tIns="0" rIns="0" bIns="0" rtlCol="0" anchor="t">
            <a:spAutoFit/>
          </a:bodyPr>
          <a:lstStyle/>
          <a:p>
            <a:pPr defTabSz="609630">
              <a:lnSpc>
                <a:spcPts val="2766"/>
              </a:lnSpc>
              <a:spcBef>
                <a:spcPct val="0"/>
              </a:spcBef>
            </a:pPr>
            <a:r>
              <a:rPr lang="en-US" sz="2400" dirty="0">
                <a:solidFill>
                  <a:srgbClr val="FFFFFF"/>
                </a:solidFill>
                <a:latin typeface="Lexend Deca" pitchFamily="2" charset="0"/>
              </a:rPr>
              <a:t>Installations in Europe</a:t>
            </a:r>
          </a:p>
        </p:txBody>
      </p:sp>
      <p:sp>
        <p:nvSpPr>
          <p:cNvPr id="3" name="TextBox 2">
            <a:extLst>
              <a:ext uri="{FF2B5EF4-FFF2-40B4-BE49-F238E27FC236}">
                <a16:creationId xmlns:a16="http://schemas.microsoft.com/office/drawing/2014/main" id="{00EAE108-1329-54EF-C120-434EE153EEBA}"/>
              </a:ext>
            </a:extLst>
          </p:cNvPr>
          <p:cNvSpPr txBox="1"/>
          <p:nvPr/>
        </p:nvSpPr>
        <p:spPr>
          <a:xfrm>
            <a:off x="6756400" y="2565400"/>
            <a:ext cx="2598349" cy="276999"/>
          </a:xfrm>
          <a:prstGeom prst="rect">
            <a:avLst/>
          </a:prstGeom>
          <a:noFill/>
        </p:spPr>
        <p:txBody>
          <a:bodyPr wrap="square" rtlCol="0">
            <a:spAutoFit/>
          </a:bodyPr>
          <a:lstStyle/>
          <a:p>
            <a:pPr defTabSz="609630"/>
            <a:r>
              <a:rPr lang="en-GB" sz="1200" b="1" dirty="0">
                <a:solidFill>
                  <a:prstClr val="white"/>
                </a:solidFill>
                <a:latin typeface="Poppins" panose="00000500000000000000" pitchFamily="2" charset="0"/>
                <a:cs typeface="Poppins" panose="00000500000000000000" pitchFamily="2" charset="0"/>
              </a:rPr>
              <a:t>ARN – Elsinga technology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96E4A20-227D-0649-A75C-537697746246}"/>
              </a:ext>
            </a:extLst>
          </p:cNvPr>
          <p:cNvSpPr/>
          <p:nvPr/>
        </p:nvSpPr>
        <p:spPr>
          <a:xfrm>
            <a:off x="-50800" y="-127000"/>
            <a:ext cx="12344400" cy="7112000"/>
          </a:xfrm>
          <a:prstGeom prst="rect">
            <a:avLst/>
          </a:prstGeom>
          <a:solidFill>
            <a:srgbClr val="28A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nl-BE" sz="1200">
              <a:solidFill>
                <a:prstClr val="white"/>
              </a:solidFill>
              <a:latin typeface="Calibri"/>
            </a:endParaRPr>
          </a:p>
        </p:txBody>
      </p:sp>
      <p:pic>
        <p:nvPicPr>
          <p:cNvPr id="7" name="Picture 6" descr="Logo&#10;&#10;Description automatically generated">
            <a:extLst>
              <a:ext uri="{FF2B5EF4-FFF2-40B4-BE49-F238E27FC236}">
                <a16:creationId xmlns:a16="http://schemas.microsoft.com/office/drawing/2014/main" id="{28A72BF1-64B1-62AD-40E4-6533FC49A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307" y="2616200"/>
            <a:ext cx="3319293" cy="1533145"/>
          </a:xfrm>
          <a:prstGeom prst="rect">
            <a:avLst/>
          </a:prstGeom>
        </p:spPr>
      </p:pic>
      <p:sp>
        <p:nvSpPr>
          <p:cNvPr id="2" name="TextBox 1">
            <a:extLst>
              <a:ext uri="{FF2B5EF4-FFF2-40B4-BE49-F238E27FC236}">
                <a16:creationId xmlns:a16="http://schemas.microsoft.com/office/drawing/2014/main" id="{BCFB4605-E2FB-0D0D-001F-579D36CC31FD}"/>
              </a:ext>
            </a:extLst>
          </p:cNvPr>
          <p:cNvSpPr txBox="1"/>
          <p:nvPr/>
        </p:nvSpPr>
        <p:spPr>
          <a:xfrm>
            <a:off x="4584700" y="3923550"/>
            <a:ext cx="3022600" cy="211468"/>
          </a:xfrm>
          <a:prstGeom prst="rect">
            <a:avLst/>
          </a:prstGeom>
        </p:spPr>
        <p:txBody>
          <a:bodyPr wrap="square" lIns="0" tIns="0" rIns="0" bIns="0" rtlCol="0" anchor="t">
            <a:spAutoFit/>
          </a:bodyPr>
          <a:lstStyle/>
          <a:p>
            <a:pPr defTabSz="609630">
              <a:lnSpc>
                <a:spcPts val="1764"/>
              </a:lnSpc>
              <a:spcBef>
                <a:spcPct val="0"/>
              </a:spcBef>
            </a:pPr>
            <a:r>
              <a:rPr lang="en-US" sz="1067" dirty="0">
                <a:solidFill>
                  <a:prstClr val="white"/>
                </a:solidFill>
                <a:latin typeface="Poppins" panose="00000500000000000000" pitchFamily="2" charset="0"/>
                <a:cs typeface="Poppins" panose="00000500000000000000" pitchFamily="2" charset="0"/>
              </a:rPr>
              <a:t>together we make diaper recycling possible</a:t>
            </a:r>
          </a:p>
        </p:txBody>
      </p:sp>
    </p:spTree>
    <p:extLst>
      <p:ext uri="{BB962C8B-B14F-4D97-AF65-F5344CB8AC3E}">
        <p14:creationId xmlns:p14="http://schemas.microsoft.com/office/powerpoint/2010/main" val="284972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125" y="685800"/>
            <a:ext cx="6194419" cy="898630"/>
            <a:chOff x="0" y="0"/>
            <a:chExt cx="3025424" cy="438901"/>
          </a:xfrm>
        </p:grpSpPr>
        <p:sp>
          <p:nvSpPr>
            <p:cNvPr id="3" name="Freeform 3"/>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solidFill>
              <a:srgbClr val="28A8D9">
                <a:alpha val="87843"/>
              </a:srgbClr>
            </a:solidFill>
          </p:spPr>
        </p:sp>
      </p:grpSp>
      <p:pic>
        <p:nvPicPr>
          <p:cNvPr id="7" name="Picture 7"/>
          <p:cNvPicPr>
            <a:picLocks noChangeAspect="1"/>
          </p:cNvPicPr>
          <p:nvPr/>
        </p:nvPicPr>
        <p:blipFill>
          <a:blip r:embed="rId2"/>
          <a:srcRect/>
          <a:stretch>
            <a:fillRect/>
          </a:stretch>
        </p:blipFill>
        <p:spPr>
          <a:xfrm>
            <a:off x="6589675" y="2064417"/>
            <a:ext cx="5615155" cy="3752184"/>
          </a:xfrm>
          <a:prstGeom prst="rect">
            <a:avLst/>
          </a:prstGeom>
        </p:spPr>
      </p:pic>
      <p:sp>
        <p:nvSpPr>
          <p:cNvPr id="8" name="TextBox 8"/>
          <p:cNvSpPr txBox="1"/>
          <p:nvPr/>
        </p:nvSpPr>
        <p:spPr>
          <a:xfrm>
            <a:off x="373055" y="558108"/>
            <a:ext cx="5248939" cy="924740"/>
          </a:xfrm>
          <a:prstGeom prst="rect">
            <a:avLst/>
          </a:prstGeom>
        </p:spPr>
        <p:txBody>
          <a:bodyPr lIns="0" tIns="0" rIns="0" bIns="0" rtlCol="0" anchor="t">
            <a:spAutoFit/>
          </a:bodyPr>
          <a:lstStyle/>
          <a:p>
            <a:pPr defTabSz="609630">
              <a:lnSpc>
                <a:spcPts val="8378"/>
              </a:lnSpc>
            </a:pPr>
            <a:r>
              <a:rPr lang="en-US" sz="4000" dirty="0">
                <a:solidFill>
                  <a:prstClr val="white"/>
                </a:solidFill>
                <a:latin typeface="Lexend Deca" pitchFamily="2" charset="0"/>
              </a:rPr>
              <a:t>What is Woosh?</a:t>
            </a:r>
          </a:p>
        </p:txBody>
      </p:sp>
      <p:sp>
        <p:nvSpPr>
          <p:cNvPr id="10" name="Rechthoek 9">
            <a:extLst>
              <a:ext uri="{FF2B5EF4-FFF2-40B4-BE49-F238E27FC236}">
                <a16:creationId xmlns:a16="http://schemas.microsoft.com/office/drawing/2014/main" id="{09A9EEDF-07CD-774F-82D9-F7A2E2B60E04}"/>
              </a:ext>
            </a:extLst>
          </p:cNvPr>
          <p:cNvSpPr/>
          <p:nvPr/>
        </p:nvSpPr>
        <p:spPr>
          <a:xfrm>
            <a:off x="0" y="2061852"/>
            <a:ext cx="6194419" cy="3754749"/>
          </a:xfrm>
          <a:prstGeom prst="rect">
            <a:avLst/>
          </a:prstGeom>
          <a:solidFill>
            <a:srgbClr val="28A8D9"/>
          </a:solidFill>
          <a:ln>
            <a:solidFill>
              <a:srgbClr val="28A8D9"/>
            </a:solidFill>
          </a:ln>
        </p:spPr>
        <p:style>
          <a:lnRef idx="2">
            <a:schemeClr val="accent1">
              <a:shade val="50000"/>
            </a:schemeClr>
          </a:lnRef>
          <a:fillRef idx="1">
            <a:schemeClr val="accent1"/>
          </a:fillRef>
          <a:effectRef idx="0">
            <a:schemeClr val="accent1"/>
          </a:effectRef>
          <a:fontRef idx="minor">
            <a:schemeClr val="lt1"/>
          </a:fontRef>
        </p:style>
        <p:txBody>
          <a:bodyPr lIns="528000" rIns="168000" rtlCol="0" anchor="ctr"/>
          <a:lstStyle/>
          <a:p>
            <a:pPr algn="ctr" defTabSz="609630"/>
            <a:r>
              <a:rPr lang="en-US" sz="1600" dirty="0">
                <a:solidFill>
                  <a:prstClr val="white"/>
                </a:solidFill>
                <a:latin typeface="Poppins" pitchFamily="2" charset="77"/>
                <a:cs typeface="Poppins" pitchFamily="2" charset="77"/>
              </a:rPr>
              <a:t>Woosh provides a </a:t>
            </a:r>
            <a:r>
              <a:rPr lang="en-US" sz="1600" b="1" dirty="0">
                <a:solidFill>
                  <a:prstClr val="white"/>
                </a:solidFill>
                <a:latin typeface="Poppins" pitchFamily="2" charset="77"/>
                <a:cs typeface="Poppins" pitchFamily="2" charset="77"/>
              </a:rPr>
              <a:t>worry-free</a:t>
            </a:r>
            <a:r>
              <a:rPr lang="en-US" sz="1600" dirty="0">
                <a:solidFill>
                  <a:prstClr val="white"/>
                </a:solidFill>
                <a:latin typeface="Poppins" pitchFamily="2" charset="77"/>
                <a:cs typeface="Poppins" pitchFamily="2" charset="77"/>
              </a:rPr>
              <a:t> </a:t>
            </a:r>
            <a:r>
              <a:rPr lang="en-US" sz="1600" b="1" dirty="0">
                <a:solidFill>
                  <a:prstClr val="white"/>
                </a:solidFill>
                <a:latin typeface="Poppins" pitchFamily="2" charset="77"/>
                <a:cs typeface="Poppins" pitchFamily="2" charset="77"/>
              </a:rPr>
              <a:t>diaper</a:t>
            </a:r>
            <a:r>
              <a:rPr lang="en-US" sz="1600" dirty="0">
                <a:solidFill>
                  <a:prstClr val="white"/>
                </a:solidFill>
                <a:latin typeface="Poppins" pitchFamily="2" charset="77"/>
                <a:cs typeface="Poppins" pitchFamily="2" charset="77"/>
              </a:rPr>
              <a:t> </a:t>
            </a:r>
            <a:r>
              <a:rPr lang="en-US" sz="1600" b="1" dirty="0">
                <a:solidFill>
                  <a:prstClr val="white"/>
                </a:solidFill>
                <a:latin typeface="Poppins" pitchFamily="2" charset="77"/>
                <a:cs typeface="Poppins" pitchFamily="2" charset="77"/>
              </a:rPr>
              <a:t>service </a:t>
            </a:r>
            <a:r>
              <a:rPr lang="en-US" sz="1600" dirty="0">
                <a:solidFill>
                  <a:prstClr val="white"/>
                </a:solidFill>
                <a:latin typeface="Poppins" pitchFamily="2" charset="77"/>
                <a:cs typeface="Poppins" pitchFamily="2" charset="77"/>
              </a:rPr>
              <a:t>to our customers. We </a:t>
            </a:r>
            <a:r>
              <a:rPr lang="en-US" sz="1600" b="1" dirty="0">
                <a:solidFill>
                  <a:prstClr val="white"/>
                </a:solidFill>
                <a:latin typeface="Poppins" pitchFamily="2" charset="77"/>
                <a:cs typeface="Poppins" pitchFamily="2" charset="77"/>
              </a:rPr>
              <a:t>deliver new diapers </a:t>
            </a:r>
            <a:r>
              <a:rPr lang="en-US" sz="1600" dirty="0">
                <a:solidFill>
                  <a:prstClr val="white"/>
                </a:solidFill>
                <a:latin typeface="Poppins" pitchFamily="2" charset="77"/>
                <a:cs typeface="Poppins" pitchFamily="2" charset="77"/>
              </a:rPr>
              <a:t>and </a:t>
            </a:r>
            <a:r>
              <a:rPr lang="en-US" sz="1600" b="1" dirty="0">
                <a:solidFill>
                  <a:prstClr val="white"/>
                </a:solidFill>
                <a:latin typeface="Poppins" pitchFamily="2" charset="77"/>
                <a:cs typeface="Poppins" pitchFamily="2" charset="77"/>
              </a:rPr>
              <a:t>collect used diapers </a:t>
            </a:r>
            <a:r>
              <a:rPr lang="en-US" sz="1600" dirty="0">
                <a:solidFill>
                  <a:prstClr val="white"/>
                </a:solidFill>
                <a:latin typeface="Poppins" pitchFamily="2" charset="77"/>
                <a:cs typeface="Poppins" pitchFamily="2" charset="77"/>
              </a:rPr>
              <a:t>at the same time using</a:t>
            </a:r>
            <a:r>
              <a:rPr lang="en-US" sz="1600" b="1" dirty="0">
                <a:solidFill>
                  <a:prstClr val="white"/>
                </a:solidFill>
                <a:latin typeface="Poppins" pitchFamily="2" charset="77"/>
                <a:cs typeface="Poppins" pitchFamily="2" charset="77"/>
              </a:rPr>
              <a:t> reverse logistics</a:t>
            </a:r>
            <a:r>
              <a:rPr lang="en-US" sz="1600" dirty="0">
                <a:solidFill>
                  <a:prstClr val="white"/>
                </a:solidFill>
                <a:latin typeface="Poppins" pitchFamily="2" charset="77"/>
                <a:cs typeface="Poppins" pitchFamily="2" charset="77"/>
              </a:rPr>
              <a:t>. </a:t>
            </a:r>
          </a:p>
          <a:p>
            <a:pPr algn="ctr" defTabSz="609630"/>
            <a:endParaRPr lang="en-US" sz="1600" dirty="0">
              <a:solidFill>
                <a:prstClr val="white"/>
              </a:solidFill>
              <a:latin typeface="Poppins" pitchFamily="2" charset="77"/>
              <a:cs typeface="Poppins" pitchFamily="2" charset="77"/>
            </a:endParaRPr>
          </a:p>
          <a:p>
            <a:pPr algn="ctr" defTabSz="609630"/>
            <a:r>
              <a:rPr lang="en-US" sz="1600" dirty="0">
                <a:solidFill>
                  <a:prstClr val="white"/>
                </a:solidFill>
                <a:latin typeface="Poppins" pitchFamily="2" charset="77"/>
                <a:cs typeface="Poppins" pitchFamily="2" charset="77"/>
              </a:rPr>
              <a:t>We can deliver a </a:t>
            </a:r>
            <a:r>
              <a:rPr lang="en-US" sz="1600" b="1" dirty="0">
                <a:solidFill>
                  <a:prstClr val="white"/>
                </a:solidFill>
                <a:latin typeface="Poppins" pitchFamily="2" charset="77"/>
                <a:cs typeface="Poppins" pitchFamily="2" charset="77"/>
              </a:rPr>
              <a:t>‘pure’ stream of used diapers </a:t>
            </a:r>
            <a:r>
              <a:rPr lang="en-US" sz="1600" dirty="0">
                <a:solidFill>
                  <a:prstClr val="white"/>
                </a:solidFill>
                <a:latin typeface="Poppins" pitchFamily="2" charset="77"/>
                <a:cs typeface="Poppins" pitchFamily="2" charset="77"/>
              </a:rPr>
              <a:t>to recycling plants which enables our </a:t>
            </a:r>
            <a:r>
              <a:rPr lang="en-US" sz="1600" b="1" dirty="0">
                <a:solidFill>
                  <a:prstClr val="white"/>
                </a:solidFill>
                <a:latin typeface="Poppins" pitchFamily="2" charset="77"/>
                <a:cs typeface="Poppins" pitchFamily="2" charset="77"/>
              </a:rPr>
              <a:t>mission to make diaper recycling possible</a:t>
            </a:r>
            <a:r>
              <a:rPr lang="en-US" sz="1600" dirty="0">
                <a:solidFill>
                  <a:prstClr val="white"/>
                </a:solidFill>
                <a:latin typeface="Poppins" pitchFamily="2" charset="77"/>
                <a:cs typeface="Poppins" pitchFamily="2" charset="77"/>
              </a:rPr>
              <a:t>. </a:t>
            </a:r>
          </a:p>
          <a:p>
            <a:pPr algn="ctr" defTabSz="609630"/>
            <a:endParaRPr lang="en-US" sz="1600" b="1" dirty="0">
              <a:solidFill>
                <a:prstClr val="white"/>
              </a:solidFill>
              <a:latin typeface="Poppins" pitchFamily="2" charset="77"/>
              <a:cs typeface="Poppins" pitchFamily="2" charset="77"/>
            </a:endParaRPr>
          </a:p>
          <a:p>
            <a:pPr algn="ctr" defTabSz="609630"/>
            <a:r>
              <a:rPr lang="en-US" sz="1600" dirty="0">
                <a:solidFill>
                  <a:prstClr val="white"/>
                </a:solidFill>
                <a:latin typeface="Poppins" pitchFamily="2" charset="77"/>
                <a:cs typeface="Poppins" pitchFamily="2" charset="77"/>
              </a:rPr>
              <a:t>Furthermore, our service</a:t>
            </a:r>
            <a:r>
              <a:rPr lang="en-US" sz="1600" b="1" dirty="0">
                <a:solidFill>
                  <a:prstClr val="white"/>
                </a:solidFill>
                <a:latin typeface="Poppins" pitchFamily="2" charset="77"/>
                <a:cs typeface="Poppins" pitchFamily="2" charset="77"/>
              </a:rPr>
              <a:t> </a:t>
            </a:r>
            <a:r>
              <a:rPr lang="en-US" sz="1600" dirty="0">
                <a:solidFill>
                  <a:prstClr val="white"/>
                </a:solidFill>
                <a:latin typeface="Poppins" pitchFamily="2" charset="77"/>
                <a:cs typeface="Poppins" pitchFamily="2" charset="77"/>
              </a:rPr>
              <a:t>gives us access to the entire value chain to </a:t>
            </a:r>
            <a:r>
              <a:rPr lang="en-US" sz="1600" b="1" dirty="0">
                <a:solidFill>
                  <a:prstClr val="white"/>
                </a:solidFill>
                <a:latin typeface="Poppins" pitchFamily="2" charset="77"/>
                <a:cs typeface="Poppins" pitchFamily="2" charset="77"/>
              </a:rPr>
              <a:t>enable more sustainable solutions </a:t>
            </a:r>
            <a:r>
              <a:rPr lang="en-US" sz="1600" dirty="0">
                <a:solidFill>
                  <a:prstClr val="white"/>
                </a:solidFill>
                <a:latin typeface="Poppins" pitchFamily="2" charset="77"/>
                <a:cs typeface="Poppins" pitchFamily="2" charset="77"/>
              </a:rPr>
              <a:t>in the future.</a:t>
            </a:r>
            <a:endParaRPr lang="nl-BE" sz="1600" dirty="0">
              <a:solidFill>
                <a:prstClr val="white"/>
              </a:solidFill>
              <a:latin typeface="Poppins" pitchFamily="2" charset="77"/>
              <a:cs typeface="Poppins" pitchFamily="2" charset="77"/>
            </a:endParaRPr>
          </a:p>
        </p:txBody>
      </p:sp>
      <p:pic>
        <p:nvPicPr>
          <p:cNvPr id="12" name="Picture 10">
            <a:extLst>
              <a:ext uri="{FF2B5EF4-FFF2-40B4-BE49-F238E27FC236}">
                <a16:creationId xmlns:a16="http://schemas.microsoft.com/office/drawing/2014/main" id="{E52A2EB6-A4DE-3A4C-B732-23BC757282FA}"/>
              </a:ext>
            </a:extLst>
          </p:cNvPr>
          <p:cNvPicPr>
            <a:picLocks noChangeAspect="1"/>
          </p:cNvPicPr>
          <p:nvPr/>
        </p:nvPicPr>
        <p:blipFill>
          <a:blip r:embed="rId3"/>
          <a:srcRect/>
          <a:stretch>
            <a:fillRect/>
          </a:stretch>
        </p:blipFill>
        <p:spPr>
          <a:xfrm>
            <a:off x="10832991" y="6361244"/>
            <a:ext cx="1068027" cy="496757"/>
          </a:xfrm>
          <a:prstGeom prst="rect">
            <a:avLst/>
          </a:prstGeom>
        </p:spPr>
      </p:pic>
      <p:sp>
        <p:nvSpPr>
          <p:cNvPr id="5" name="Tekstvak 12">
            <a:extLst>
              <a:ext uri="{FF2B5EF4-FFF2-40B4-BE49-F238E27FC236}">
                <a16:creationId xmlns:a16="http://schemas.microsoft.com/office/drawing/2014/main" id="{3746D357-4DC5-05CD-1107-457ADEF720E3}"/>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636747" y="3208257"/>
            <a:ext cx="5105400" cy="1331903"/>
          </a:xfrm>
          <a:prstGeom prst="rect">
            <a:avLst/>
          </a:prstGeom>
        </p:spPr>
        <p:txBody>
          <a:bodyPr wrap="square" lIns="0" tIns="0" rIns="0" bIns="0" rtlCol="0" anchor="t">
            <a:spAutoFit/>
          </a:bodyPr>
          <a:lstStyle/>
          <a:p>
            <a:pPr defTabSz="609630">
              <a:lnSpc>
                <a:spcPts val="2053"/>
              </a:lnSpc>
              <a:spcBef>
                <a:spcPct val="0"/>
              </a:spcBef>
            </a:pPr>
            <a:r>
              <a:rPr lang="en-US" sz="1467" dirty="0">
                <a:solidFill>
                  <a:prstClr val="black"/>
                </a:solidFill>
                <a:latin typeface="Poppins" pitchFamily="2" charset="77"/>
                <a:cs typeface="Poppins" pitchFamily="2" charset="77"/>
              </a:rPr>
              <a:t>In a first phase, </a:t>
            </a:r>
            <a:r>
              <a:rPr lang="en-US" sz="1467" b="1" dirty="0">
                <a:solidFill>
                  <a:prstClr val="black"/>
                </a:solidFill>
                <a:latin typeface="Poppins" pitchFamily="2" charset="77"/>
                <a:cs typeface="Poppins" pitchFamily="2" charset="77"/>
              </a:rPr>
              <a:t>child daycares and nurseries </a:t>
            </a:r>
            <a:r>
              <a:rPr lang="en-US" sz="1467" dirty="0">
                <a:solidFill>
                  <a:prstClr val="black"/>
                </a:solidFill>
                <a:latin typeface="Poppins" pitchFamily="2" charset="77"/>
                <a:cs typeface="Poppins" pitchFamily="2" charset="77"/>
              </a:rPr>
              <a:t>are the focus as these are most efficient to serve. </a:t>
            </a:r>
          </a:p>
          <a:p>
            <a:pPr defTabSz="609630">
              <a:lnSpc>
                <a:spcPts val="2053"/>
              </a:lnSpc>
              <a:spcBef>
                <a:spcPct val="0"/>
              </a:spcBef>
            </a:pPr>
            <a:endParaRPr lang="en-US" sz="1467" dirty="0">
              <a:solidFill>
                <a:prstClr val="black"/>
              </a:solidFill>
              <a:latin typeface="Poppins" pitchFamily="2" charset="77"/>
              <a:cs typeface="Poppins" pitchFamily="2" charset="77"/>
            </a:endParaRPr>
          </a:p>
          <a:p>
            <a:pPr defTabSz="609630">
              <a:lnSpc>
                <a:spcPts val="2053"/>
              </a:lnSpc>
              <a:spcBef>
                <a:spcPct val="0"/>
              </a:spcBef>
            </a:pPr>
            <a:r>
              <a:rPr lang="en-US" sz="1467" dirty="0">
                <a:solidFill>
                  <a:prstClr val="black"/>
                </a:solidFill>
                <a:latin typeface="Poppins" pitchFamily="2" charset="77"/>
                <a:cs typeface="Poppins" pitchFamily="2" charset="77"/>
              </a:rPr>
              <a:t>Woosh has a phased plan to open other market segments in the future. </a:t>
            </a:r>
          </a:p>
        </p:txBody>
      </p:sp>
      <p:sp>
        <p:nvSpPr>
          <p:cNvPr id="3" name="Tekstvak 12">
            <a:extLst>
              <a:ext uri="{FF2B5EF4-FFF2-40B4-BE49-F238E27FC236}">
                <a16:creationId xmlns:a16="http://schemas.microsoft.com/office/drawing/2014/main" id="{251086EB-AAC3-7D60-3AC9-6E176BEA2A19}"/>
              </a:ext>
            </a:extLst>
          </p:cNvPr>
          <p:cNvSpPr txBox="1"/>
          <p:nvPr/>
        </p:nvSpPr>
        <p:spPr>
          <a:xfrm>
            <a:off x="4944810" y="6597482"/>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grpSp>
        <p:nvGrpSpPr>
          <p:cNvPr id="7" name="Group 2">
            <a:extLst>
              <a:ext uri="{FF2B5EF4-FFF2-40B4-BE49-F238E27FC236}">
                <a16:creationId xmlns:a16="http://schemas.microsoft.com/office/drawing/2014/main" id="{02ECF182-3925-1856-8FB6-4CAA919795B4}"/>
              </a:ext>
            </a:extLst>
          </p:cNvPr>
          <p:cNvGrpSpPr/>
          <p:nvPr/>
        </p:nvGrpSpPr>
        <p:grpSpPr>
          <a:xfrm>
            <a:off x="275125" y="685800"/>
            <a:ext cx="11543820" cy="898630"/>
            <a:chOff x="0" y="0"/>
            <a:chExt cx="3025424" cy="438901"/>
          </a:xfrm>
          <a:solidFill>
            <a:srgbClr val="28A8D9"/>
          </a:solidFill>
        </p:grpSpPr>
        <p:sp>
          <p:nvSpPr>
            <p:cNvPr id="9" name="Freeform 3">
              <a:extLst>
                <a:ext uri="{FF2B5EF4-FFF2-40B4-BE49-F238E27FC236}">
                  <a16:creationId xmlns:a16="http://schemas.microsoft.com/office/drawing/2014/main" id="{DF43BC41-5FA7-A262-EDAA-6AEB7B6639B6}"/>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sp>
        <p:nvSpPr>
          <p:cNvPr id="12" name="TextBox 14">
            <a:extLst>
              <a:ext uri="{FF2B5EF4-FFF2-40B4-BE49-F238E27FC236}">
                <a16:creationId xmlns:a16="http://schemas.microsoft.com/office/drawing/2014/main" id="{04631B2F-C677-312A-6EBA-3666D81531E0}"/>
              </a:ext>
            </a:extLst>
          </p:cNvPr>
          <p:cNvSpPr txBox="1"/>
          <p:nvPr/>
        </p:nvSpPr>
        <p:spPr>
          <a:xfrm>
            <a:off x="373056" y="558108"/>
            <a:ext cx="11310945" cy="924740"/>
          </a:xfrm>
          <a:prstGeom prst="rect">
            <a:avLst/>
          </a:prstGeom>
        </p:spPr>
        <p:txBody>
          <a:bodyPr wrap="square" lIns="0" tIns="0" rIns="0" bIns="0" rtlCol="0" anchor="t">
            <a:spAutoFit/>
          </a:bodyPr>
          <a:lstStyle/>
          <a:p>
            <a:pPr defTabSz="609630">
              <a:lnSpc>
                <a:spcPts val="8378"/>
              </a:lnSpc>
            </a:pPr>
            <a:r>
              <a:rPr lang="en-US" sz="4000" dirty="0">
                <a:solidFill>
                  <a:prstClr val="white"/>
                </a:solidFill>
                <a:latin typeface="Lexend Deca" pitchFamily="2" charset="0"/>
              </a:rPr>
              <a:t>Initial focus on a defined market segment</a:t>
            </a:r>
          </a:p>
        </p:txBody>
      </p:sp>
      <p:pic>
        <p:nvPicPr>
          <p:cNvPr id="14" name="Graphic 13" descr="Bullseye with solid fill">
            <a:extLst>
              <a:ext uri="{FF2B5EF4-FFF2-40B4-BE49-F238E27FC236}">
                <a16:creationId xmlns:a16="http://schemas.microsoft.com/office/drawing/2014/main" id="{549C9344-EFEA-48AA-AA92-F6F4BBF736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9853" y="3076635"/>
            <a:ext cx="1574800" cy="1574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125" y="685800"/>
            <a:ext cx="6194419" cy="898630"/>
            <a:chOff x="0" y="0"/>
            <a:chExt cx="3025424" cy="438901"/>
          </a:xfrm>
          <a:solidFill>
            <a:srgbClr val="28A8D9"/>
          </a:solidFill>
        </p:grpSpPr>
        <p:sp>
          <p:nvSpPr>
            <p:cNvPr id="3" name="Freeform 3"/>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25935" y="694118"/>
            <a:ext cx="1608216" cy="75184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21725" y="211025"/>
            <a:ext cx="1247882" cy="719092"/>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7589416" y="1407331"/>
            <a:ext cx="1247882" cy="719092"/>
          </a:xfrm>
          <a:prstGeom prst="rect">
            <a:avLst/>
          </a:prstGeom>
        </p:spPr>
      </p:pic>
      <p:grpSp>
        <p:nvGrpSpPr>
          <p:cNvPr id="10" name="Group 10"/>
          <p:cNvGrpSpPr/>
          <p:nvPr/>
        </p:nvGrpSpPr>
        <p:grpSpPr>
          <a:xfrm>
            <a:off x="10203853" y="1070038"/>
            <a:ext cx="837167" cy="272011"/>
            <a:chOff x="0" y="0"/>
            <a:chExt cx="1321133" cy="429260"/>
          </a:xfrm>
          <a:solidFill>
            <a:srgbClr val="FFD200"/>
          </a:solidFill>
        </p:grpSpPr>
        <p:sp>
          <p:nvSpPr>
            <p:cNvPr id="11" name="Freeform 11"/>
            <p:cNvSpPr/>
            <p:nvPr/>
          </p:nvSpPr>
          <p:spPr>
            <a:xfrm>
              <a:off x="0" y="-5080"/>
              <a:ext cx="1321134" cy="434340"/>
            </a:xfrm>
            <a:custGeom>
              <a:avLst/>
              <a:gdLst/>
              <a:ahLst/>
              <a:cxnLst/>
              <a:rect l="l" t="t" r="r" b="b"/>
              <a:pathLst>
                <a:path w="1321134" h="434340">
                  <a:moveTo>
                    <a:pt x="1303353" y="187960"/>
                  </a:moveTo>
                  <a:lnTo>
                    <a:pt x="1041733" y="11430"/>
                  </a:lnTo>
                  <a:cubicBezTo>
                    <a:pt x="1023953" y="0"/>
                    <a:pt x="1001093" y="3810"/>
                    <a:pt x="988393" y="21590"/>
                  </a:cubicBezTo>
                  <a:cubicBezTo>
                    <a:pt x="976963" y="39370"/>
                    <a:pt x="980773" y="62230"/>
                    <a:pt x="998553" y="74930"/>
                  </a:cubicBezTo>
                  <a:lnTo>
                    <a:pt x="1157303" y="181610"/>
                  </a:lnTo>
                  <a:lnTo>
                    <a:pt x="0" y="181610"/>
                  </a:lnTo>
                  <a:lnTo>
                    <a:pt x="0" y="257810"/>
                  </a:lnTo>
                  <a:lnTo>
                    <a:pt x="1157303" y="257810"/>
                  </a:lnTo>
                  <a:lnTo>
                    <a:pt x="998553" y="364490"/>
                  </a:lnTo>
                  <a:cubicBezTo>
                    <a:pt x="980773" y="375920"/>
                    <a:pt x="976964" y="400050"/>
                    <a:pt x="988394" y="417830"/>
                  </a:cubicBezTo>
                  <a:cubicBezTo>
                    <a:pt x="996014" y="429260"/>
                    <a:pt x="1007444" y="434340"/>
                    <a:pt x="1020144" y="434340"/>
                  </a:cubicBezTo>
                  <a:cubicBezTo>
                    <a:pt x="1027764" y="434340"/>
                    <a:pt x="1035384" y="431800"/>
                    <a:pt x="1041734" y="427990"/>
                  </a:cubicBezTo>
                  <a:lnTo>
                    <a:pt x="1304623" y="251460"/>
                  </a:lnTo>
                  <a:cubicBezTo>
                    <a:pt x="1314784" y="243840"/>
                    <a:pt x="1321134" y="232410"/>
                    <a:pt x="1321134" y="219710"/>
                  </a:cubicBezTo>
                  <a:cubicBezTo>
                    <a:pt x="1321134" y="207010"/>
                    <a:pt x="1314784" y="195580"/>
                    <a:pt x="1303353" y="187960"/>
                  </a:cubicBezTo>
                  <a:close/>
                </a:path>
              </a:pathLst>
            </a:custGeom>
            <a:grpFill/>
          </p:spPr>
        </p:sp>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4427" y="946492"/>
            <a:ext cx="559627" cy="499467"/>
          </a:xfrm>
          <a:prstGeom prst="rect">
            <a:avLst/>
          </a:prstGeom>
        </p:spPr>
      </p:pic>
      <p:pic>
        <p:nvPicPr>
          <p:cNvPr id="13" name="Picture 13"/>
          <p:cNvPicPr>
            <a:picLocks noChangeAspect="1"/>
          </p:cNvPicPr>
          <p:nvPr/>
        </p:nvPicPr>
        <p:blipFill>
          <a:blip r:embed="rId9"/>
          <a:srcRect/>
          <a:stretch>
            <a:fillRect/>
          </a:stretch>
        </p:blipFill>
        <p:spPr>
          <a:xfrm>
            <a:off x="-415" y="1971667"/>
            <a:ext cx="6116377" cy="4080000"/>
          </a:xfrm>
          <a:prstGeom prst="rect">
            <a:avLst/>
          </a:prstGeom>
        </p:spPr>
      </p:pic>
      <p:sp>
        <p:nvSpPr>
          <p:cNvPr id="14" name="TextBox 14"/>
          <p:cNvSpPr txBox="1"/>
          <p:nvPr/>
        </p:nvSpPr>
        <p:spPr>
          <a:xfrm>
            <a:off x="373056" y="558108"/>
            <a:ext cx="5467202" cy="924740"/>
          </a:xfrm>
          <a:prstGeom prst="rect">
            <a:avLst/>
          </a:prstGeom>
        </p:spPr>
        <p:txBody>
          <a:bodyPr lIns="0" tIns="0" rIns="0" bIns="0" rtlCol="0" anchor="t">
            <a:spAutoFit/>
          </a:bodyPr>
          <a:lstStyle/>
          <a:p>
            <a:pPr defTabSz="609630">
              <a:lnSpc>
                <a:spcPts val="8378"/>
              </a:lnSpc>
            </a:pPr>
            <a:r>
              <a:rPr lang="en-US" sz="4000" dirty="0">
                <a:solidFill>
                  <a:prstClr val="white"/>
                </a:solidFill>
                <a:latin typeface="Lexend Deca" pitchFamily="2" charset="0"/>
              </a:rPr>
              <a:t>Woosh model</a:t>
            </a:r>
          </a:p>
        </p:txBody>
      </p:sp>
      <p:sp>
        <p:nvSpPr>
          <p:cNvPr id="15" name="TextBox 15"/>
          <p:cNvSpPr txBox="1"/>
          <p:nvPr/>
        </p:nvSpPr>
        <p:spPr>
          <a:xfrm>
            <a:off x="6716088" y="988819"/>
            <a:ext cx="1632727" cy="255583"/>
          </a:xfrm>
          <a:prstGeom prst="rect">
            <a:avLst/>
          </a:prstGeom>
        </p:spPr>
        <p:txBody>
          <a:bodyPr lIns="0" tIns="0" rIns="0" bIns="0" rtlCol="0" anchor="t">
            <a:spAutoFit/>
          </a:bodyPr>
          <a:lstStyle/>
          <a:p>
            <a:pPr algn="ctr" defTabSz="609630">
              <a:lnSpc>
                <a:spcPts val="2090"/>
              </a:lnSpc>
            </a:pPr>
            <a:r>
              <a:rPr lang="en-US" sz="1493" dirty="0">
                <a:solidFill>
                  <a:srgbClr val="2C95CF"/>
                </a:solidFill>
                <a:latin typeface="Poppins" pitchFamily="2" charset="77"/>
                <a:cs typeface="Poppins" pitchFamily="2" charset="77"/>
              </a:rPr>
              <a:t>daycare</a:t>
            </a:r>
          </a:p>
        </p:txBody>
      </p:sp>
      <p:sp>
        <p:nvSpPr>
          <p:cNvPr id="16" name="TextBox 16"/>
          <p:cNvSpPr txBox="1"/>
          <p:nvPr/>
        </p:nvSpPr>
        <p:spPr>
          <a:xfrm>
            <a:off x="8525935" y="118407"/>
            <a:ext cx="666555" cy="324384"/>
          </a:xfrm>
          <a:prstGeom prst="rect">
            <a:avLst/>
          </a:prstGeom>
        </p:spPr>
        <p:txBody>
          <a:bodyPr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New diapers</a:t>
            </a:r>
          </a:p>
        </p:txBody>
      </p:sp>
      <p:sp>
        <p:nvSpPr>
          <p:cNvPr id="17" name="TextBox 17"/>
          <p:cNvSpPr txBox="1"/>
          <p:nvPr/>
        </p:nvSpPr>
        <p:spPr>
          <a:xfrm>
            <a:off x="8583051" y="1966587"/>
            <a:ext cx="967349" cy="157672"/>
          </a:xfrm>
          <a:prstGeom prst="rect">
            <a:avLst/>
          </a:prstGeom>
        </p:spPr>
        <p:txBody>
          <a:bodyPr wrap="square"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Used diapers</a:t>
            </a:r>
          </a:p>
        </p:txBody>
      </p:sp>
      <p:sp>
        <p:nvSpPr>
          <p:cNvPr id="18" name="TextBox 18"/>
          <p:cNvSpPr txBox="1"/>
          <p:nvPr/>
        </p:nvSpPr>
        <p:spPr>
          <a:xfrm>
            <a:off x="6385529" y="2534895"/>
            <a:ext cx="5613921" cy="3669081"/>
          </a:xfrm>
          <a:prstGeom prst="rect">
            <a:avLst/>
          </a:prstGeom>
        </p:spPr>
        <p:txBody>
          <a:bodyPr lIns="0" tIns="0" rIns="0" bIns="0" rtlCol="0" anchor="t">
            <a:spAutoFit/>
          </a:bodyPr>
          <a:lstStyle/>
          <a:p>
            <a:pPr defTabSz="609630">
              <a:lnSpc>
                <a:spcPts val="2400"/>
              </a:lnSpc>
              <a:spcBef>
                <a:spcPct val="0"/>
              </a:spcBef>
            </a:pPr>
            <a:r>
              <a:rPr lang="en-US" sz="1467" b="1" i="1" dirty="0">
                <a:solidFill>
                  <a:prstClr val="black"/>
                </a:solidFill>
                <a:latin typeface="Poppins" pitchFamily="2" charset="77"/>
                <a:cs typeface="Poppins" pitchFamily="2" charset="77"/>
              </a:rPr>
              <a:t>1. A worry-free service for busy child daycares</a:t>
            </a:r>
          </a:p>
          <a:p>
            <a:pPr marL="304815" indent="-304815" defTabSz="609630">
              <a:lnSpc>
                <a:spcPts val="2400"/>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a:p>
            <a:pPr marL="304815" indent="-304815" defTabSz="609630">
              <a:lnSpc>
                <a:spcPts val="2400"/>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Daycares subscribe to Woosh and order diapers on a user-friendly ordering platform every week.</a:t>
            </a:r>
          </a:p>
          <a:p>
            <a:pPr marL="304815" indent="-304815" defTabSz="609630">
              <a:lnSpc>
                <a:spcPts val="2400"/>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a:p>
            <a:pPr marL="304815" indent="-304815" defTabSz="609630">
              <a:lnSpc>
                <a:spcPts val="2400"/>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Woosh delivers the new diapers on a fixed weekly delivery day. We bring the new diapers to exactly where they’re needed. </a:t>
            </a:r>
          </a:p>
          <a:p>
            <a:pPr marL="304815" indent="-304815" defTabSz="609630">
              <a:lnSpc>
                <a:spcPts val="2400"/>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a:p>
            <a:pPr marL="304815" indent="-304815" defTabSz="609630">
              <a:lnSpc>
                <a:spcPts val="2400"/>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At the same time, Woosh takes away containers full of used diapers.</a:t>
            </a:r>
          </a:p>
          <a:p>
            <a:pPr marL="304815" indent="-304815" defTabSz="609630">
              <a:lnSpc>
                <a:spcPts val="2400"/>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p:txBody>
      </p:sp>
      <p:pic>
        <p:nvPicPr>
          <p:cNvPr id="23" name="Picture 22" descr="Logo&#10;&#10;Description automatically generated">
            <a:extLst>
              <a:ext uri="{FF2B5EF4-FFF2-40B4-BE49-F238E27FC236}">
                <a16:creationId xmlns:a16="http://schemas.microsoft.com/office/drawing/2014/main" id="{3F030873-D1E7-8C7A-9CE3-CFB8B44A8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0029" y="756600"/>
            <a:ext cx="731252" cy="337757"/>
          </a:xfrm>
          <a:prstGeom prst="rect">
            <a:avLst/>
          </a:prstGeom>
        </p:spPr>
      </p:pic>
      <p:pic>
        <p:nvPicPr>
          <p:cNvPr id="25" name="Picture 10">
            <a:extLst>
              <a:ext uri="{FF2B5EF4-FFF2-40B4-BE49-F238E27FC236}">
                <a16:creationId xmlns:a16="http://schemas.microsoft.com/office/drawing/2014/main" id="{888227AA-4778-A675-53D3-61770B0F9BD9}"/>
              </a:ext>
            </a:extLst>
          </p:cNvPr>
          <p:cNvPicPr>
            <a:picLocks noChangeAspect="1"/>
          </p:cNvPicPr>
          <p:nvPr/>
        </p:nvPicPr>
        <p:blipFill>
          <a:blip r:embed="rId11"/>
          <a:srcRect/>
          <a:stretch>
            <a:fillRect/>
          </a:stretch>
        </p:blipFill>
        <p:spPr>
          <a:xfrm>
            <a:off x="10832991" y="6361244"/>
            <a:ext cx="1068027" cy="496757"/>
          </a:xfrm>
          <a:prstGeom prst="rect">
            <a:avLst/>
          </a:prstGeom>
        </p:spPr>
      </p:pic>
      <p:sp>
        <p:nvSpPr>
          <p:cNvPr id="27" name="Tekstvak 12">
            <a:extLst>
              <a:ext uri="{FF2B5EF4-FFF2-40B4-BE49-F238E27FC236}">
                <a16:creationId xmlns:a16="http://schemas.microsoft.com/office/drawing/2014/main" id="{DA19336D-7070-A73A-33DF-103DDC2C4CAD}"/>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a:xfrm>
            <a:off x="681409" y="380065"/>
            <a:ext cx="10261599" cy="1030865"/>
          </a:xfrm>
        </p:spPr>
        <p:txBody>
          <a:bodyPr/>
          <a:lstStyle/>
          <a:p>
            <a:r>
              <a:rPr lang="nl-BE" sz="6000" dirty="0">
                <a:solidFill>
                  <a:schemeClr val="tx2"/>
                </a:solidFill>
              </a:rPr>
              <a:t>1) Bicycle </a:t>
            </a:r>
            <a:r>
              <a:rPr lang="nl-BE" sz="6000" dirty="0" err="1">
                <a:solidFill>
                  <a:schemeClr val="tx2"/>
                </a:solidFill>
              </a:rPr>
              <a:t>tires</a:t>
            </a:r>
            <a:endParaRPr lang="nl-BE" sz="6000" dirty="0">
              <a:solidFill>
                <a:schemeClr val="tx2"/>
              </a:solidFill>
            </a:endParaRP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3</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536860" y="1682895"/>
            <a:ext cx="10261599" cy="3643405"/>
          </a:xfrm>
        </p:spPr>
        <p:txBody>
          <a:bodyPr>
            <a:normAutofit/>
          </a:bodyPr>
          <a:lstStyle/>
          <a:p>
            <a:pPr marL="571500" indent="-571500">
              <a:buFontTx/>
              <a:buChar char="-"/>
            </a:pPr>
            <a:r>
              <a:rPr lang="en-US" sz="3600" dirty="0"/>
              <a:t>Schwalbe</a:t>
            </a:r>
          </a:p>
          <a:p>
            <a:pPr marL="571500" indent="-571500">
              <a:buFontTx/>
              <a:buChar char="-"/>
            </a:pPr>
            <a:r>
              <a:rPr lang="en-US" sz="3600" dirty="0"/>
              <a:t>Inner tubes</a:t>
            </a:r>
          </a:p>
          <a:p>
            <a:pPr marL="571500" indent="-571500">
              <a:buFontTx/>
              <a:buChar char="-"/>
            </a:pPr>
            <a:r>
              <a:rPr lang="en-US" sz="3600" dirty="0"/>
              <a:t>7 stores</a:t>
            </a:r>
          </a:p>
          <a:p>
            <a:pPr marL="571500" indent="-571500">
              <a:buFontTx/>
              <a:buChar char="-"/>
            </a:pPr>
            <a:r>
              <a:rPr lang="en-US" sz="3600" dirty="0" err="1"/>
              <a:t>Skelter</a:t>
            </a:r>
            <a:r>
              <a:rPr lang="en-US" sz="3600" dirty="0"/>
              <a:t>/Go carts</a:t>
            </a:r>
          </a:p>
          <a:p>
            <a:pPr marL="571500" indent="-571500">
              <a:buFontTx/>
              <a:buChar char="-"/>
            </a:pPr>
            <a:r>
              <a:rPr lang="en-US" sz="3600" dirty="0"/>
              <a:t>Outer tubes</a:t>
            </a:r>
            <a:endParaRPr lang="nl-BE" sz="4000" dirty="0"/>
          </a:p>
        </p:txBody>
      </p:sp>
      <p:pic>
        <p:nvPicPr>
          <p:cNvPr id="23" name="Afbeelding 22" descr="Afbeelding met fiets, persoon, staand&#10;&#10;Automatisch gegenereerde beschrijving">
            <a:extLst>
              <a:ext uri="{FF2B5EF4-FFF2-40B4-BE49-F238E27FC236}">
                <a16:creationId xmlns:a16="http://schemas.microsoft.com/office/drawing/2014/main" id="{61CCE139-E98C-EBE5-CBE0-610D7066F0F8}"/>
              </a:ext>
            </a:extLst>
          </p:cNvPr>
          <p:cNvPicPr>
            <a:picLocks noChangeAspect="1"/>
          </p:cNvPicPr>
          <p:nvPr/>
        </p:nvPicPr>
        <p:blipFill rotWithShape="1">
          <a:blip r:embed="rId2">
            <a:extLst>
              <a:ext uri="{28A0092B-C50C-407E-A947-70E740481C1C}">
                <a14:useLocalDpi xmlns:a14="http://schemas.microsoft.com/office/drawing/2010/main" val="0"/>
              </a:ext>
            </a:extLst>
          </a:blip>
          <a:srcRect t="9442" r="31834"/>
          <a:stretch/>
        </p:blipFill>
        <p:spPr>
          <a:xfrm>
            <a:off x="7639335" y="1410930"/>
            <a:ext cx="4552665" cy="4536160"/>
          </a:xfrm>
          <a:prstGeom prst="rect">
            <a:avLst/>
          </a:prstGeom>
        </p:spPr>
      </p:pic>
      <p:pic>
        <p:nvPicPr>
          <p:cNvPr id="1030" name="Picture 6" descr="Start - Schwalbe Professional Bike Tires">
            <a:extLst>
              <a:ext uri="{FF2B5EF4-FFF2-40B4-BE49-F238E27FC236}">
                <a16:creationId xmlns:a16="http://schemas.microsoft.com/office/drawing/2014/main" id="{83FEE3CD-EFD7-2C6F-E8CD-9ED7BC2CE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60" y="3622990"/>
            <a:ext cx="197167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8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6469544" y="2545066"/>
            <a:ext cx="5464631" cy="3517438"/>
          </a:xfrm>
          <a:prstGeom prst="rect">
            <a:avLst/>
          </a:prstGeom>
        </p:spPr>
        <p:txBody>
          <a:bodyPr lIns="0" tIns="0" rIns="0" bIns="0" rtlCol="0" anchor="t">
            <a:spAutoFit/>
          </a:bodyPr>
          <a:lstStyle/>
          <a:p>
            <a:pPr defTabSz="609630">
              <a:lnSpc>
                <a:spcPts val="2307"/>
              </a:lnSpc>
              <a:spcBef>
                <a:spcPct val="0"/>
              </a:spcBef>
            </a:pPr>
            <a:r>
              <a:rPr lang="en-US" sz="1467" b="1" i="1" dirty="0">
                <a:solidFill>
                  <a:prstClr val="black"/>
                </a:solidFill>
                <a:latin typeface="Poppins" pitchFamily="2" charset="77"/>
                <a:cs typeface="Poppins" pitchFamily="2" charset="77"/>
              </a:rPr>
              <a:t>2. Integrated logistics</a:t>
            </a:r>
          </a:p>
          <a:p>
            <a:pPr defTabSz="609630">
              <a:lnSpc>
                <a:spcPts val="2307"/>
              </a:lnSpc>
              <a:spcBef>
                <a:spcPct val="0"/>
              </a:spcBef>
            </a:pPr>
            <a:endParaRPr lang="en-US" sz="1467" i="1" dirty="0">
              <a:solidFill>
                <a:prstClr val="black"/>
              </a:solidFill>
              <a:latin typeface="Poppins" pitchFamily="2" charset="77"/>
              <a:cs typeface="Poppins" pitchFamily="2" charset="77"/>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Woosh takes care of  </a:t>
            </a:r>
            <a:r>
              <a:rPr lang="en-US" sz="1467" b="1" dirty="0">
                <a:solidFill>
                  <a:prstClr val="black"/>
                </a:solidFill>
                <a:latin typeface="Poppins" pitchFamily="2" charset="77"/>
                <a:cs typeface="Poppins" pitchFamily="2" charset="77"/>
              </a:rPr>
              <a:t>all logistics around diapers</a:t>
            </a:r>
            <a:r>
              <a:rPr lang="en-US" sz="1467" dirty="0">
                <a:solidFill>
                  <a:prstClr val="black"/>
                </a:solidFill>
                <a:latin typeface="Poppins" pitchFamily="2" charset="77"/>
                <a:cs typeface="Poppins" pitchFamily="2" charset="77"/>
              </a:rPr>
              <a:t> for daycares and child minders. </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We use a system of </a:t>
            </a:r>
            <a:r>
              <a:rPr lang="en-US" sz="1467" b="1" dirty="0">
                <a:solidFill>
                  <a:prstClr val="black"/>
                </a:solidFill>
                <a:latin typeface="Poppins" pitchFamily="2" charset="77"/>
                <a:cs typeface="Poppins" pitchFamily="2" charset="77"/>
              </a:rPr>
              <a:t>reverse logistics </a:t>
            </a:r>
            <a:r>
              <a:rPr lang="en-US" sz="1467" dirty="0">
                <a:solidFill>
                  <a:prstClr val="black"/>
                </a:solidFill>
                <a:latin typeface="Poppins" pitchFamily="2" charset="77"/>
                <a:cs typeface="Poppins" pitchFamily="2" charset="77"/>
              </a:rPr>
              <a:t>where products we deliver and containers we collect are transported in the same vehicle. </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itchFamily="2" charset="77"/>
              <a:cs typeface="Poppins" pitchFamily="2" charset="77"/>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Woosh always drives with a full van. This </a:t>
            </a:r>
            <a:r>
              <a:rPr lang="en-US" sz="1467" b="1" dirty="0">
                <a:solidFill>
                  <a:prstClr val="black"/>
                </a:solidFill>
                <a:latin typeface="Poppins" pitchFamily="2" charset="77"/>
                <a:cs typeface="Poppins" pitchFamily="2" charset="77"/>
              </a:rPr>
              <a:t>reduces traffic </a:t>
            </a:r>
            <a:r>
              <a:rPr lang="en-US" sz="1467" dirty="0">
                <a:solidFill>
                  <a:prstClr val="black"/>
                </a:solidFill>
                <a:latin typeface="Poppins" pitchFamily="2" charset="77"/>
                <a:cs typeface="Poppins" pitchFamily="2" charset="77"/>
              </a:rPr>
              <a:t>in busy urban areas, </a:t>
            </a:r>
            <a:r>
              <a:rPr lang="en-US" sz="1467" b="1" dirty="0">
                <a:solidFill>
                  <a:prstClr val="black"/>
                </a:solidFill>
                <a:latin typeface="Poppins" pitchFamily="2" charset="77"/>
                <a:cs typeface="Poppins" pitchFamily="2" charset="77"/>
              </a:rPr>
              <a:t>reduces driven km </a:t>
            </a:r>
            <a:r>
              <a:rPr lang="en-US" sz="1467" dirty="0">
                <a:solidFill>
                  <a:prstClr val="black"/>
                </a:solidFill>
                <a:latin typeface="Poppins" pitchFamily="2" charset="77"/>
                <a:cs typeface="Poppins" pitchFamily="2" charset="77"/>
              </a:rPr>
              <a:t>(and </a:t>
            </a:r>
            <a:r>
              <a:rPr lang="en-US" sz="1467" b="1" dirty="0">
                <a:solidFill>
                  <a:prstClr val="black"/>
                </a:solidFill>
                <a:latin typeface="Poppins" pitchFamily="2" charset="77"/>
                <a:cs typeface="Poppins" pitchFamily="2" charset="77"/>
              </a:rPr>
              <a:t>CO</a:t>
            </a:r>
            <a:r>
              <a:rPr lang="en-US" sz="1467" b="1" baseline="-25000" dirty="0">
                <a:solidFill>
                  <a:prstClr val="black"/>
                </a:solidFill>
                <a:latin typeface="Poppins" pitchFamily="2" charset="77"/>
                <a:cs typeface="Poppins" pitchFamily="2" charset="77"/>
              </a:rPr>
              <a:t>2</a:t>
            </a:r>
            <a:r>
              <a:rPr lang="en-US" sz="1467" dirty="0">
                <a:solidFill>
                  <a:prstClr val="black"/>
                </a:solidFill>
                <a:latin typeface="Poppins" pitchFamily="2" charset="77"/>
                <a:cs typeface="Poppins" pitchFamily="2" charset="77"/>
              </a:rPr>
              <a:t>) and is very </a:t>
            </a:r>
            <a:r>
              <a:rPr lang="en-US" sz="1467" b="1" dirty="0">
                <a:solidFill>
                  <a:prstClr val="black"/>
                </a:solidFill>
                <a:latin typeface="Poppins" pitchFamily="2" charset="77"/>
                <a:cs typeface="Poppins" pitchFamily="2" charset="77"/>
              </a:rPr>
              <a:t>efficient</a:t>
            </a:r>
            <a:r>
              <a:rPr lang="en-US" sz="1467" dirty="0">
                <a:solidFill>
                  <a:prstClr val="black"/>
                </a:solidFill>
                <a:latin typeface="Poppins" pitchFamily="2" charset="77"/>
                <a:cs typeface="Poppins" pitchFamily="2" charset="77"/>
              </a:rPr>
              <a:t>!</a:t>
            </a:r>
            <a:endParaRPr lang="en-US" sz="1467" dirty="0">
              <a:solidFill>
                <a:prstClr val="black"/>
              </a:solidFill>
              <a:latin typeface="Open Sans"/>
            </a:endParaRPr>
          </a:p>
        </p:txBody>
      </p:sp>
      <p:pic>
        <p:nvPicPr>
          <p:cNvPr id="23" name="Picture 10">
            <a:extLst>
              <a:ext uri="{FF2B5EF4-FFF2-40B4-BE49-F238E27FC236}">
                <a16:creationId xmlns:a16="http://schemas.microsoft.com/office/drawing/2014/main" id="{C9B37A1F-E766-1C7A-D558-2DD1654D64C6}"/>
              </a:ext>
            </a:extLst>
          </p:cNvPr>
          <p:cNvPicPr>
            <a:picLocks noChangeAspect="1"/>
          </p:cNvPicPr>
          <p:nvPr/>
        </p:nvPicPr>
        <p:blipFill>
          <a:blip r:embed="rId2"/>
          <a:srcRect/>
          <a:stretch>
            <a:fillRect/>
          </a:stretch>
        </p:blipFill>
        <p:spPr>
          <a:xfrm>
            <a:off x="10832991" y="6361244"/>
            <a:ext cx="1068027" cy="496757"/>
          </a:xfrm>
          <a:prstGeom prst="rect">
            <a:avLst/>
          </a:prstGeom>
        </p:spPr>
      </p:pic>
      <p:sp>
        <p:nvSpPr>
          <p:cNvPr id="25" name="Tekstvak 12">
            <a:extLst>
              <a:ext uri="{FF2B5EF4-FFF2-40B4-BE49-F238E27FC236}">
                <a16:creationId xmlns:a16="http://schemas.microsoft.com/office/drawing/2014/main" id="{81C172BD-F1CE-E22E-6F04-1D60DE609338}"/>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pic>
        <p:nvPicPr>
          <p:cNvPr id="27" name="Picture 26" descr="A person standing next to a van&#10;&#10;Description automatically generated with low confidence">
            <a:extLst>
              <a:ext uri="{FF2B5EF4-FFF2-40B4-BE49-F238E27FC236}">
                <a16:creationId xmlns:a16="http://schemas.microsoft.com/office/drawing/2014/main" id="{2EDE7D05-4C81-D4F2-B376-288289FFC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0" y="2028377"/>
            <a:ext cx="6111873" cy="4080000"/>
          </a:xfrm>
          <a:prstGeom prst="rect">
            <a:avLst/>
          </a:prstGeom>
        </p:spPr>
      </p:pic>
      <p:grpSp>
        <p:nvGrpSpPr>
          <p:cNvPr id="28" name="Group 2">
            <a:extLst>
              <a:ext uri="{FF2B5EF4-FFF2-40B4-BE49-F238E27FC236}">
                <a16:creationId xmlns:a16="http://schemas.microsoft.com/office/drawing/2014/main" id="{C8929555-978A-036B-39D3-BEC5F9A1EC66}"/>
              </a:ext>
            </a:extLst>
          </p:cNvPr>
          <p:cNvGrpSpPr/>
          <p:nvPr/>
        </p:nvGrpSpPr>
        <p:grpSpPr>
          <a:xfrm>
            <a:off x="275125" y="685800"/>
            <a:ext cx="6194419" cy="898630"/>
            <a:chOff x="0" y="0"/>
            <a:chExt cx="3025424" cy="438901"/>
          </a:xfrm>
          <a:solidFill>
            <a:srgbClr val="28A8D9"/>
          </a:solidFill>
        </p:grpSpPr>
        <p:sp>
          <p:nvSpPr>
            <p:cNvPr id="29" name="Freeform 3">
              <a:extLst>
                <a:ext uri="{FF2B5EF4-FFF2-40B4-BE49-F238E27FC236}">
                  <a16:creationId xmlns:a16="http://schemas.microsoft.com/office/drawing/2014/main" id="{BB8CCE59-7665-7446-9F18-FF96F64D9B94}"/>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pic>
        <p:nvPicPr>
          <p:cNvPr id="30" name="Picture 6">
            <a:extLst>
              <a:ext uri="{FF2B5EF4-FFF2-40B4-BE49-F238E27FC236}">
                <a16:creationId xmlns:a16="http://schemas.microsoft.com/office/drawing/2014/main" id="{EA0A4971-C55E-2C01-61D3-1EA86BA7EB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25935" y="694118"/>
            <a:ext cx="1608216" cy="751841"/>
          </a:xfrm>
          <a:prstGeom prst="rect">
            <a:avLst/>
          </a:prstGeom>
        </p:spPr>
      </p:pic>
      <p:pic>
        <p:nvPicPr>
          <p:cNvPr id="31" name="Picture 8">
            <a:extLst>
              <a:ext uri="{FF2B5EF4-FFF2-40B4-BE49-F238E27FC236}">
                <a16:creationId xmlns:a16="http://schemas.microsoft.com/office/drawing/2014/main" id="{3D7F1A5E-5F67-ECAC-F173-0CFBCC0A88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21725" y="211025"/>
            <a:ext cx="1247882" cy="719092"/>
          </a:xfrm>
          <a:prstGeom prst="rect">
            <a:avLst/>
          </a:prstGeom>
        </p:spPr>
      </p:pic>
      <p:pic>
        <p:nvPicPr>
          <p:cNvPr id="32" name="Picture 9">
            <a:extLst>
              <a:ext uri="{FF2B5EF4-FFF2-40B4-BE49-F238E27FC236}">
                <a16:creationId xmlns:a16="http://schemas.microsoft.com/office/drawing/2014/main" id="{3EBF5022-E62A-273E-8852-9B82AE31D8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7589416" y="1407331"/>
            <a:ext cx="1247882" cy="719092"/>
          </a:xfrm>
          <a:prstGeom prst="rect">
            <a:avLst/>
          </a:prstGeom>
        </p:spPr>
      </p:pic>
      <p:grpSp>
        <p:nvGrpSpPr>
          <p:cNvPr id="33" name="Group 10">
            <a:extLst>
              <a:ext uri="{FF2B5EF4-FFF2-40B4-BE49-F238E27FC236}">
                <a16:creationId xmlns:a16="http://schemas.microsoft.com/office/drawing/2014/main" id="{331B0AA4-023F-AC2E-F300-38B8103EFC22}"/>
              </a:ext>
            </a:extLst>
          </p:cNvPr>
          <p:cNvGrpSpPr/>
          <p:nvPr/>
        </p:nvGrpSpPr>
        <p:grpSpPr>
          <a:xfrm>
            <a:off x="10203853" y="1070038"/>
            <a:ext cx="837167" cy="272011"/>
            <a:chOff x="0" y="0"/>
            <a:chExt cx="1321133" cy="429260"/>
          </a:xfrm>
          <a:solidFill>
            <a:srgbClr val="FFD200"/>
          </a:solidFill>
        </p:grpSpPr>
        <p:sp>
          <p:nvSpPr>
            <p:cNvPr id="34" name="Freeform 11">
              <a:extLst>
                <a:ext uri="{FF2B5EF4-FFF2-40B4-BE49-F238E27FC236}">
                  <a16:creationId xmlns:a16="http://schemas.microsoft.com/office/drawing/2014/main" id="{17F13442-3307-F2AE-FDEE-E0CDE4A1B5CD}"/>
                </a:ext>
              </a:extLst>
            </p:cNvPr>
            <p:cNvSpPr/>
            <p:nvPr/>
          </p:nvSpPr>
          <p:spPr>
            <a:xfrm>
              <a:off x="0" y="-5080"/>
              <a:ext cx="1321134" cy="434340"/>
            </a:xfrm>
            <a:custGeom>
              <a:avLst/>
              <a:gdLst/>
              <a:ahLst/>
              <a:cxnLst/>
              <a:rect l="l" t="t" r="r" b="b"/>
              <a:pathLst>
                <a:path w="1321134" h="434340">
                  <a:moveTo>
                    <a:pt x="1303353" y="187960"/>
                  </a:moveTo>
                  <a:lnTo>
                    <a:pt x="1041733" y="11430"/>
                  </a:lnTo>
                  <a:cubicBezTo>
                    <a:pt x="1023953" y="0"/>
                    <a:pt x="1001093" y="3810"/>
                    <a:pt x="988393" y="21590"/>
                  </a:cubicBezTo>
                  <a:cubicBezTo>
                    <a:pt x="976963" y="39370"/>
                    <a:pt x="980773" y="62230"/>
                    <a:pt x="998553" y="74930"/>
                  </a:cubicBezTo>
                  <a:lnTo>
                    <a:pt x="1157303" y="181610"/>
                  </a:lnTo>
                  <a:lnTo>
                    <a:pt x="0" y="181610"/>
                  </a:lnTo>
                  <a:lnTo>
                    <a:pt x="0" y="257810"/>
                  </a:lnTo>
                  <a:lnTo>
                    <a:pt x="1157303" y="257810"/>
                  </a:lnTo>
                  <a:lnTo>
                    <a:pt x="998553" y="364490"/>
                  </a:lnTo>
                  <a:cubicBezTo>
                    <a:pt x="980773" y="375920"/>
                    <a:pt x="976964" y="400050"/>
                    <a:pt x="988394" y="417830"/>
                  </a:cubicBezTo>
                  <a:cubicBezTo>
                    <a:pt x="996014" y="429260"/>
                    <a:pt x="1007444" y="434340"/>
                    <a:pt x="1020144" y="434340"/>
                  </a:cubicBezTo>
                  <a:cubicBezTo>
                    <a:pt x="1027764" y="434340"/>
                    <a:pt x="1035384" y="431800"/>
                    <a:pt x="1041734" y="427990"/>
                  </a:cubicBezTo>
                  <a:lnTo>
                    <a:pt x="1304623" y="251460"/>
                  </a:lnTo>
                  <a:cubicBezTo>
                    <a:pt x="1314784" y="243840"/>
                    <a:pt x="1321134" y="232410"/>
                    <a:pt x="1321134" y="219710"/>
                  </a:cubicBezTo>
                  <a:cubicBezTo>
                    <a:pt x="1321134" y="207010"/>
                    <a:pt x="1314784" y="195580"/>
                    <a:pt x="1303353" y="187960"/>
                  </a:cubicBezTo>
                  <a:close/>
                </a:path>
              </a:pathLst>
            </a:custGeom>
            <a:grpFill/>
          </p:spPr>
        </p:sp>
      </p:grpSp>
      <p:pic>
        <p:nvPicPr>
          <p:cNvPr id="35" name="Picture 12">
            <a:extLst>
              <a:ext uri="{FF2B5EF4-FFF2-40B4-BE49-F238E27FC236}">
                <a16:creationId xmlns:a16="http://schemas.microsoft.com/office/drawing/2014/main" id="{32F99189-7F04-9A70-545F-8EF40E80B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54427" y="946492"/>
            <a:ext cx="559627" cy="499467"/>
          </a:xfrm>
          <a:prstGeom prst="rect">
            <a:avLst/>
          </a:prstGeom>
        </p:spPr>
      </p:pic>
      <p:sp>
        <p:nvSpPr>
          <p:cNvPr id="36" name="TextBox 14">
            <a:extLst>
              <a:ext uri="{FF2B5EF4-FFF2-40B4-BE49-F238E27FC236}">
                <a16:creationId xmlns:a16="http://schemas.microsoft.com/office/drawing/2014/main" id="{B2B6BDCD-7388-FA2C-1C6B-26F1AA51A64E}"/>
              </a:ext>
            </a:extLst>
          </p:cNvPr>
          <p:cNvSpPr txBox="1"/>
          <p:nvPr/>
        </p:nvSpPr>
        <p:spPr>
          <a:xfrm>
            <a:off x="373056" y="558108"/>
            <a:ext cx="5467202" cy="924740"/>
          </a:xfrm>
          <a:prstGeom prst="rect">
            <a:avLst/>
          </a:prstGeom>
        </p:spPr>
        <p:txBody>
          <a:bodyPr lIns="0" tIns="0" rIns="0" bIns="0" rtlCol="0" anchor="t">
            <a:spAutoFit/>
          </a:bodyPr>
          <a:lstStyle/>
          <a:p>
            <a:pPr defTabSz="609630">
              <a:lnSpc>
                <a:spcPts val="8378"/>
              </a:lnSpc>
            </a:pPr>
            <a:r>
              <a:rPr lang="en-US" sz="4000" dirty="0">
                <a:solidFill>
                  <a:prstClr val="white"/>
                </a:solidFill>
                <a:latin typeface="Lexend Deca" pitchFamily="2" charset="0"/>
              </a:rPr>
              <a:t>Woosh model</a:t>
            </a:r>
          </a:p>
        </p:txBody>
      </p:sp>
      <p:sp>
        <p:nvSpPr>
          <p:cNvPr id="37" name="TextBox 15">
            <a:extLst>
              <a:ext uri="{FF2B5EF4-FFF2-40B4-BE49-F238E27FC236}">
                <a16:creationId xmlns:a16="http://schemas.microsoft.com/office/drawing/2014/main" id="{7850FC86-87FC-EC29-DFAA-F7D00C3B61FA}"/>
              </a:ext>
            </a:extLst>
          </p:cNvPr>
          <p:cNvSpPr txBox="1"/>
          <p:nvPr/>
        </p:nvSpPr>
        <p:spPr>
          <a:xfrm>
            <a:off x="6716088" y="988819"/>
            <a:ext cx="1632727" cy="255583"/>
          </a:xfrm>
          <a:prstGeom prst="rect">
            <a:avLst/>
          </a:prstGeom>
        </p:spPr>
        <p:txBody>
          <a:bodyPr lIns="0" tIns="0" rIns="0" bIns="0" rtlCol="0" anchor="t">
            <a:spAutoFit/>
          </a:bodyPr>
          <a:lstStyle/>
          <a:p>
            <a:pPr algn="ctr" defTabSz="609630">
              <a:lnSpc>
                <a:spcPts val="2090"/>
              </a:lnSpc>
            </a:pPr>
            <a:r>
              <a:rPr lang="en-US" sz="1493" dirty="0">
                <a:solidFill>
                  <a:srgbClr val="2C95CF"/>
                </a:solidFill>
                <a:latin typeface="Poppins" pitchFamily="2" charset="77"/>
                <a:cs typeface="Poppins" pitchFamily="2" charset="77"/>
              </a:rPr>
              <a:t>daycare</a:t>
            </a:r>
          </a:p>
        </p:txBody>
      </p:sp>
      <p:sp>
        <p:nvSpPr>
          <p:cNvPr id="38" name="TextBox 16">
            <a:extLst>
              <a:ext uri="{FF2B5EF4-FFF2-40B4-BE49-F238E27FC236}">
                <a16:creationId xmlns:a16="http://schemas.microsoft.com/office/drawing/2014/main" id="{746B570F-D26D-D3FA-1CFF-0C9D82F872BE}"/>
              </a:ext>
            </a:extLst>
          </p:cNvPr>
          <p:cNvSpPr txBox="1"/>
          <p:nvPr/>
        </p:nvSpPr>
        <p:spPr>
          <a:xfrm>
            <a:off x="8525935" y="118407"/>
            <a:ext cx="666555" cy="324384"/>
          </a:xfrm>
          <a:prstGeom prst="rect">
            <a:avLst/>
          </a:prstGeom>
        </p:spPr>
        <p:txBody>
          <a:bodyPr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New diapers</a:t>
            </a:r>
          </a:p>
        </p:txBody>
      </p:sp>
      <p:sp>
        <p:nvSpPr>
          <p:cNvPr id="39" name="TextBox 17">
            <a:extLst>
              <a:ext uri="{FF2B5EF4-FFF2-40B4-BE49-F238E27FC236}">
                <a16:creationId xmlns:a16="http://schemas.microsoft.com/office/drawing/2014/main" id="{6D855B50-10AB-B1B4-C9BC-FC59683041F3}"/>
              </a:ext>
            </a:extLst>
          </p:cNvPr>
          <p:cNvSpPr txBox="1"/>
          <p:nvPr/>
        </p:nvSpPr>
        <p:spPr>
          <a:xfrm>
            <a:off x="8583051" y="1966587"/>
            <a:ext cx="967349" cy="157672"/>
          </a:xfrm>
          <a:prstGeom prst="rect">
            <a:avLst/>
          </a:prstGeom>
        </p:spPr>
        <p:txBody>
          <a:bodyPr wrap="square"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Used diapers</a:t>
            </a:r>
          </a:p>
        </p:txBody>
      </p:sp>
      <p:pic>
        <p:nvPicPr>
          <p:cNvPr id="40" name="Picture 39" descr="Logo&#10;&#10;Description automatically generated">
            <a:extLst>
              <a:ext uri="{FF2B5EF4-FFF2-40B4-BE49-F238E27FC236}">
                <a16:creationId xmlns:a16="http://schemas.microsoft.com/office/drawing/2014/main" id="{786DBFCE-8D9D-146B-AE62-0C91AD5070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0029" y="756600"/>
            <a:ext cx="731252" cy="3377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6469544" y="2545066"/>
            <a:ext cx="5464631" cy="2928494"/>
          </a:xfrm>
          <a:prstGeom prst="rect">
            <a:avLst/>
          </a:prstGeom>
        </p:spPr>
        <p:txBody>
          <a:bodyPr lIns="0" tIns="0" rIns="0" bIns="0" rtlCol="0" anchor="t">
            <a:spAutoFit/>
          </a:bodyPr>
          <a:lstStyle/>
          <a:p>
            <a:pPr defTabSz="609630">
              <a:lnSpc>
                <a:spcPts val="2307"/>
              </a:lnSpc>
              <a:spcBef>
                <a:spcPct val="0"/>
              </a:spcBef>
            </a:pPr>
            <a:r>
              <a:rPr lang="en-US" sz="1467" b="1" i="1" dirty="0">
                <a:solidFill>
                  <a:prstClr val="black"/>
                </a:solidFill>
                <a:latin typeface="Poppins" pitchFamily="2" charset="77"/>
                <a:cs typeface="Poppins" pitchFamily="2" charset="77"/>
              </a:rPr>
              <a:t>3. An eco-friendly diaper</a:t>
            </a:r>
          </a:p>
          <a:p>
            <a:pPr defTabSz="609630">
              <a:lnSpc>
                <a:spcPts val="2307"/>
              </a:lnSpc>
              <a:spcBef>
                <a:spcPct val="0"/>
              </a:spcBef>
            </a:pPr>
            <a:endParaRPr lang="en-US" sz="1467" i="1" dirty="0">
              <a:solidFill>
                <a:prstClr val="black"/>
              </a:solidFill>
              <a:latin typeface="Poppins" pitchFamily="2" charset="77"/>
              <a:cs typeface="Poppins" pitchFamily="2" charset="77"/>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The current Little Big Change diaper from Ontex is a great fit for Woosh: a </a:t>
            </a:r>
            <a:r>
              <a:rPr lang="en-US" sz="1467" b="1" dirty="0">
                <a:solidFill>
                  <a:prstClr val="black"/>
                </a:solidFill>
                <a:latin typeface="Poppins" pitchFamily="2" charset="77"/>
                <a:cs typeface="Poppins" pitchFamily="2" charset="77"/>
              </a:rPr>
              <a:t>high-quality</a:t>
            </a:r>
            <a:r>
              <a:rPr lang="en-US" sz="1467" dirty="0">
                <a:solidFill>
                  <a:prstClr val="black"/>
                </a:solidFill>
                <a:latin typeface="Poppins" pitchFamily="2" charset="77"/>
                <a:cs typeface="Poppins" pitchFamily="2" charset="77"/>
              </a:rPr>
              <a:t> diaper with </a:t>
            </a:r>
            <a:r>
              <a:rPr lang="en-US" sz="1467" b="1" dirty="0">
                <a:solidFill>
                  <a:prstClr val="black"/>
                </a:solidFill>
                <a:latin typeface="Poppins" pitchFamily="2" charset="77"/>
                <a:cs typeface="Poppins" pitchFamily="2" charset="77"/>
              </a:rPr>
              <a:t>eco-friendly </a:t>
            </a:r>
            <a:r>
              <a:rPr lang="en-US" sz="1467" dirty="0">
                <a:solidFill>
                  <a:prstClr val="black"/>
                </a:solidFill>
                <a:latin typeface="Poppins" pitchFamily="2" charset="77"/>
                <a:cs typeface="Poppins" pitchFamily="2" charset="77"/>
              </a:rPr>
              <a:t>features:</a:t>
            </a:r>
          </a:p>
          <a:p>
            <a:pPr marL="533427" lvl="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Recyclable</a:t>
            </a:r>
          </a:p>
          <a:p>
            <a:pPr marL="533427" lvl="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12 hour protection</a:t>
            </a:r>
          </a:p>
          <a:p>
            <a:pPr marL="533427" lvl="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Hypoallergenic and dermatologically tested</a:t>
            </a:r>
          </a:p>
          <a:p>
            <a:pPr marL="533427" lvl="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Climate neutral impact</a:t>
            </a:r>
          </a:p>
          <a:p>
            <a:pPr marL="533427" lvl="1" indent="-228611" defTabSz="609630">
              <a:lnSpc>
                <a:spcPts val="2307"/>
              </a:lnSpc>
              <a:spcBef>
                <a:spcPct val="0"/>
              </a:spcBef>
              <a:buFont typeface="Arial" panose="020B0604020202020204" pitchFamily="34" charset="0"/>
              <a:buChar char="•"/>
            </a:pPr>
            <a:r>
              <a:rPr lang="en-US" sz="1467" dirty="0">
                <a:solidFill>
                  <a:prstClr val="black"/>
                </a:solidFill>
                <a:latin typeface="Poppins" pitchFamily="2" charset="77"/>
                <a:cs typeface="Poppins" pitchFamily="2" charset="77"/>
              </a:rPr>
              <a:t>Free from natural latex, lotions and perfumes</a:t>
            </a:r>
          </a:p>
        </p:txBody>
      </p:sp>
      <p:pic>
        <p:nvPicPr>
          <p:cNvPr id="23" name="Picture 10">
            <a:extLst>
              <a:ext uri="{FF2B5EF4-FFF2-40B4-BE49-F238E27FC236}">
                <a16:creationId xmlns:a16="http://schemas.microsoft.com/office/drawing/2014/main" id="{C9B37A1F-E766-1C7A-D558-2DD1654D64C6}"/>
              </a:ext>
            </a:extLst>
          </p:cNvPr>
          <p:cNvPicPr>
            <a:picLocks noChangeAspect="1"/>
          </p:cNvPicPr>
          <p:nvPr/>
        </p:nvPicPr>
        <p:blipFill>
          <a:blip r:embed="rId2"/>
          <a:srcRect/>
          <a:stretch>
            <a:fillRect/>
          </a:stretch>
        </p:blipFill>
        <p:spPr>
          <a:xfrm>
            <a:off x="10832991" y="6361244"/>
            <a:ext cx="1068027" cy="496757"/>
          </a:xfrm>
          <a:prstGeom prst="rect">
            <a:avLst/>
          </a:prstGeom>
        </p:spPr>
      </p:pic>
      <p:sp>
        <p:nvSpPr>
          <p:cNvPr id="25" name="Tekstvak 12">
            <a:extLst>
              <a:ext uri="{FF2B5EF4-FFF2-40B4-BE49-F238E27FC236}">
                <a16:creationId xmlns:a16="http://schemas.microsoft.com/office/drawing/2014/main" id="{81C172BD-F1CE-E22E-6F04-1D60DE609338}"/>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grpSp>
        <p:nvGrpSpPr>
          <p:cNvPr id="28" name="Group 2">
            <a:extLst>
              <a:ext uri="{FF2B5EF4-FFF2-40B4-BE49-F238E27FC236}">
                <a16:creationId xmlns:a16="http://schemas.microsoft.com/office/drawing/2014/main" id="{C8929555-978A-036B-39D3-BEC5F9A1EC66}"/>
              </a:ext>
            </a:extLst>
          </p:cNvPr>
          <p:cNvGrpSpPr/>
          <p:nvPr/>
        </p:nvGrpSpPr>
        <p:grpSpPr>
          <a:xfrm>
            <a:off x="275125" y="685800"/>
            <a:ext cx="6194419" cy="898630"/>
            <a:chOff x="0" y="0"/>
            <a:chExt cx="3025424" cy="438901"/>
          </a:xfrm>
          <a:solidFill>
            <a:srgbClr val="28A8D9"/>
          </a:solidFill>
        </p:grpSpPr>
        <p:sp>
          <p:nvSpPr>
            <p:cNvPr id="29" name="Freeform 3">
              <a:extLst>
                <a:ext uri="{FF2B5EF4-FFF2-40B4-BE49-F238E27FC236}">
                  <a16:creationId xmlns:a16="http://schemas.microsoft.com/office/drawing/2014/main" id="{BB8CCE59-7665-7446-9F18-FF96F64D9B94}"/>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pic>
        <p:nvPicPr>
          <p:cNvPr id="30" name="Picture 6">
            <a:extLst>
              <a:ext uri="{FF2B5EF4-FFF2-40B4-BE49-F238E27FC236}">
                <a16:creationId xmlns:a16="http://schemas.microsoft.com/office/drawing/2014/main" id="{EA0A4971-C55E-2C01-61D3-1EA86BA7E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25935" y="694118"/>
            <a:ext cx="1608216" cy="751841"/>
          </a:xfrm>
          <a:prstGeom prst="rect">
            <a:avLst/>
          </a:prstGeom>
        </p:spPr>
      </p:pic>
      <p:pic>
        <p:nvPicPr>
          <p:cNvPr id="31" name="Picture 8">
            <a:extLst>
              <a:ext uri="{FF2B5EF4-FFF2-40B4-BE49-F238E27FC236}">
                <a16:creationId xmlns:a16="http://schemas.microsoft.com/office/drawing/2014/main" id="{3D7F1A5E-5F67-ECAC-F173-0CFBCC0A88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21725" y="211025"/>
            <a:ext cx="1247882" cy="719092"/>
          </a:xfrm>
          <a:prstGeom prst="rect">
            <a:avLst/>
          </a:prstGeom>
        </p:spPr>
      </p:pic>
      <p:pic>
        <p:nvPicPr>
          <p:cNvPr id="32" name="Picture 9">
            <a:extLst>
              <a:ext uri="{FF2B5EF4-FFF2-40B4-BE49-F238E27FC236}">
                <a16:creationId xmlns:a16="http://schemas.microsoft.com/office/drawing/2014/main" id="{3EBF5022-E62A-273E-8852-9B82AE31D8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7589416" y="1407331"/>
            <a:ext cx="1247882" cy="719092"/>
          </a:xfrm>
          <a:prstGeom prst="rect">
            <a:avLst/>
          </a:prstGeom>
        </p:spPr>
      </p:pic>
      <p:grpSp>
        <p:nvGrpSpPr>
          <p:cNvPr id="33" name="Group 10">
            <a:extLst>
              <a:ext uri="{FF2B5EF4-FFF2-40B4-BE49-F238E27FC236}">
                <a16:creationId xmlns:a16="http://schemas.microsoft.com/office/drawing/2014/main" id="{331B0AA4-023F-AC2E-F300-38B8103EFC22}"/>
              </a:ext>
            </a:extLst>
          </p:cNvPr>
          <p:cNvGrpSpPr/>
          <p:nvPr/>
        </p:nvGrpSpPr>
        <p:grpSpPr>
          <a:xfrm>
            <a:off x="10203853" y="1070038"/>
            <a:ext cx="837167" cy="272011"/>
            <a:chOff x="0" y="0"/>
            <a:chExt cx="1321133" cy="429260"/>
          </a:xfrm>
          <a:solidFill>
            <a:srgbClr val="FFD200"/>
          </a:solidFill>
        </p:grpSpPr>
        <p:sp>
          <p:nvSpPr>
            <p:cNvPr id="34" name="Freeform 11">
              <a:extLst>
                <a:ext uri="{FF2B5EF4-FFF2-40B4-BE49-F238E27FC236}">
                  <a16:creationId xmlns:a16="http://schemas.microsoft.com/office/drawing/2014/main" id="{17F13442-3307-F2AE-FDEE-E0CDE4A1B5CD}"/>
                </a:ext>
              </a:extLst>
            </p:cNvPr>
            <p:cNvSpPr/>
            <p:nvPr/>
          </p:nvSpPr>
          <p:spPr>
            <a:xfrm>
              <a:off x="0" y="-5080"/>
              <a:ext cx="1321134" cy="434340"/>
            </a:xfrm>
            <a:custGeom>
              <a:avLst/>
              <a:gdLst/>
              <a:ahLst/>
              <a:cxnLst/>
              <a:rect l="l" t="t" r="r" b="b"/>
              <a:pathLst>
                <a:path w="1321134" h="434340">
                  <a:moveTo>
                    <a:pt x="1303353" y="187960"/>
                  </a:moveTo>
                  <a:lnTo>
                    <a:pt x="1041733" y="11430"/>
                  </a:lnTo>
                  <a:cubicBezTo>
                    <a:pt x="1023953" y="0"/>
                    <a:pt x="1001093" y="3810"/>
                    <a:pt x="988393" y="21590"/>
                  </a:cubicBezTo>
                  <a:cubicBezTo>
                    <a:pt x="976963" y="39370"/>
                    <a:pt x="980773" y="62230"/>
                    <a:pt x="998553" y="74930"/>
                  </a:cubicBezTo>
                  <a:lnTo>
                    <a:pt x="1157303" y="181610"/>
                  </a:lnTo>
                  <a:lnTo>
                    <a:pt x="0" y="181610"/>
                  </a:lnTo>
                  <a:lnTo>
                    <a:pt x="0" y="257810"/>
                  </a:lnTo>
                  <a:lnTo>
                    <a:pt x="1157303" y="257810"/>
                  </a:lnTo>
                  <a:lnTo>
                    <a:pt x="998553" y="364490"/>
                  </a:lnTo>
                  <a:cubicBezTo>
                    <a:pt x="980773" y="375920"/>
                    <a:pt x="976964" y="400050"/>
                    <a:pt x="988394" y="417830"/>
                  </a:cubicBezTo>
                  <a:cubicBezTo>
                    <a:pt x="996014" y="429260"/>
                    <a:pt x="1007444" y="434340"/>
                    <a:pt x="1020144" y="434340"/>
                  </a:cubicBezTo>
                  <a:cubicBezTo>
                    <a:pt x="1027764" y="434340"/>
                    <a:pt x="1035384" y="431800"/>
                    <a:pt x="1041734" y="427990"/>
                  </a:cubicBezTo>
                  <a:lnTo>
                    <a:pt x="1304623" y="251460"/>
                  </a:lnTo>
                  <a:cubicBezTo>
                    <a:pt x="1314784" y="243840"/>
                    <a:pt x="1321134" y="232410"/>
                    <a:pt x="1321134" y="219710"/>
                  </a:cubicBezTo>
                  <a:cubicBezTo>
                    <a:pt x="1321134" y="207010"/>
                    <a:pt x="1314784" y="195580"/>
                    <a:pt x="1303353" y="187960"/>
                  </a:cubicBezTo>
                  <a:close/>
                </a:path>
              </a:pathLst>
            </a:custGeom>
            <a:grpFill/>
          </p:spPr>
        </p:sp>
      </p:grpSp>
      <p:pic>
        <p:nvPicPr>
          <p:cNvPr id="35" name="Picture 12">
            <a:extLst>
              <a:ext uri="{FF2B5EF4-FFF2-40B4-BE49-F238E27FC236}">
                <a16:creationId xmlns:a16="http://schemas.microsoft.com/office/drawing/2014/main" id="{32F99189-7F04-9A70-545F-8EF40E80B7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4427" y="946492"/>
            <a:ext cx="559627" cy="499467"/>
          </a:xfrm>
          <a:prstGeom prst="rect">
            <a:avLst/>
          </a:prstGeom>
        </p:spPr>
      </p:pic>
      <p:sp>
        <p:nvSpPr>
          <p:cNvPr id="36" name="TextBox 14">
            <a:extLst>
              <a:ext uri="{FF2B5EF4-FFF2-40B4-BE49-F238E27FC236}">
                <a16:creationId xmlns:a16="http://schemas.microsoft.com/office/drawing/2014/main" id="{B2B6BDCD-7388-FA2C-1C6B-26F1AA51A64E}"/>
              </a:ext>
            </a:extLst>
          </p:cNvPr>
          <p:cNvSpPr txBox="1"/>
          <p:nvPr/>
        </p:nvSpPr>
        <p:spPr>
          <a:xfrm>
            <a:off x="373056" y="558108"/>
            <a:ext cx="5467202" cy="924740"/>
          </a:xfrm>
          <a:prstGeom prst="rect">
            <a:avLst/>
          </a:prstGeom>
        </p:spPr>
        <p:txBody>
          <a:bodyPr lIns="0" tIns="0" rIns="0" bIns="0" rtlCol="0" anchor="t">
            <a:spAutoFit/>
          </a:bodyPr>
          <a:lstStyle/>
          <a:p>
            <a:pPr defTabSz="609630">
              <a:lnSpc>
                <a:spcPts val="8378"/>
              </a:lnSpc>
            </a:pPr>
            <a:r>
              <a:rPr lang="en-US" sz="4000" dirty="0">
                <a:solidFill>
                  <a:prstClr val="white"/>
                </a:solidFill>
                <a:latin typeface="Lexend Deca" pitchFamily="2" charset="0"/>
              </a:rPr>
              <a:t>Woosh model</a:t>
            </a:r>
          </a:p>
        </p:txBody>
      </p:sp>
      <p:sp>
        <p:nvSpPr>
          <p:cNvPr id="37" name="TextBox 15">
            <a:extLst>
              <a:ext uri="{FF2B5EF4-FFF2-40B4-BE49-F238E27FC236}">
                <a16:creationId xmlns:a16="http://schemas.microsoft.com/office/drawing/2014/main" id="{7850FC86-87FC-EC29-DFAA-F7D00C3B61FA}"/>
              </a:ext>
            </a:extLst>
          </p:cNvPr>
          <p:cNvSpPr txBox="1"/>
          <p:nvPr/>
        </p:nvSpPr>
        <p:spPr>
          <a:xfrm>
            <a:off x="6716088" y="988819"/>
            <a:ext cx="1632727" cy="255583"/>
          </a:xfrm>
          <a:prstGeom prst="rect">
            <a:avLst/>
          </a:prstGeom>
        </p:spPr>
        <p:txBody>
          <a:bodyPr lIns="0" tIns="0" rIns="0" bIns="0" rtlCol="0" anchor="t">
            <a:spAutoFit/>
          </a:bodyPr>
          <a:lstStyle/>
          <a:p>
            <a:pPr algn="ctr" defTabSz="609630">
              <a:lnSpc>
                <a:spcPts val="2090"/>
              </a:lnSpc>
            </a:pPr>
            <a:r>
              <a:rPr lang="en-US" sz="1493" dirty="0">
                <a:solidFill>
                  <a:srgbClr val="2C95CF"/>
                </a:solidFill>
                <a:latin typeface="Poppins" pitchFamily="2" charset="77"/>
                <a:cs typeface="Poppins" pitchFamily="2" charset="77"/>
              </a:rPr>
              <a:t>daycare</a:t>
            </a:r>
          </a:p>
        </p:txBody>
      </p:sp>
      <p:sp>
        <p:nvSpPr>
          <p:cNvPr id="38" name="TextBox 16">
            <a:extLst>
              <a:ext uri="{FF2B5EF4-FFF2-40B4-BE49-F238E27FC236}">
                <a16:creationId xmlns:a16="http://schemas.microsoft.com/office/drawing/2014/main" id="{746B570F-D26D-D3FA-1CFF-0C9D82F872BE}"/>
              </a:ext>
            </a:extLst>
          </p:cNvPr>
          <p:cNvSpPr txBox="1"/>
          <p:nvPr/>
        </p:nvSpPr>
        <p:spPr>
          <a:xfrm>
            <a:off x="8525935" y="118407"/>
            <a:ext cx="666555" cy="324384"/>
          </a:xfrm>
          <a:prstGeom prst="rect">
            <a:avLst/>
          </a:prstGeom>
        </p:spPr>
        <p:txBody>
          <a:bodyPr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New diapers</a:t>
            </a:r>
          </a:p>
        </p:txBody>
      </p:sp>
      <p:sp>
        <p:nvSpPr>
          <p:cNvPr id="39" name="TextBox 17">
            <a:extLst>
              <a:ext uri="{FF2B5EF4-FFF2-40B4-BE49-F238E27FC236}">
                <a16:creationId xmlns:a16="http://schemas.microsoft.com/office/drawing/2014/main" id="{6D855B50-10AB-B1B4-C9BC-FC59683041F3}"/>
              </a:ext>
            </a:extLst>
          </p:cNvPr>
          <p:cNvSpPr txBox="1"/>
          <p:nvPr/>
        </p:nvSpPr>
        <p:spPr>
          <a:xfrm>
            <a:off x="8583051" y="1966587"/>
            <a:ext cx="967349" cy="157672"/>
          </a:xfrm>
          <a:prstGeom prst="rect">
            <a:avLst/>
          </a:prstGeom>
        </p:spPr>
        <p:txBody>
          <a:bodyPr wrap="square" lIns="0" tIns="0" rIns="0" bIns="0" rtlCol="0" anchor="t">
            <a:spAutoFit/>
          </a:bodyPr>
          <a:lstStyle/>
          <a:p>
            <a:pPr algn="ctr" defTabSz="609630">
              <a:lnSpc>
                <a:spcPts val="1273"/>
              </a:lnSpc>
            </a:pPr>
            <a:r>
              <a:rPr lang="en-US" sz="909" dirty="0">
                <a:solidFill>
                  <a:srgbClr val="2C95CF"/>
                </a:solidFill>
                <a:latin typeface="Poppins" pitchFamily="2" charset="77"/>
                <a:cs typeface="Poppins" pitchFamily="2" charset="77"/>
              </a:rPr>
              <a:t>Used diapers</a:t>
            </a:r>
          </a:p>
        </p:txBody>
      </p:sp>
      <p:pic>
        <p:nvPicPr>
          <p:cNvPr id="40" name="Picture 39" descr="Logo&#10;&#10;Description automatically generated">
            <a:extLst>
              <a:ext uri="{FF2B5EF4-FFF2-40B4-BE49-F238E27FC236}">
                <a16:creationId xmlns:a16="http://schemas.microsoft.com/office/drawing/2014/main" id="{786DBFCE-8D9D-146B-AE62-0C91AD5070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0029" y="756600"/>
            <a:ext cx="731252" cy="337757"/>
          </a:xfrm>
          <a:prstGeom prst="rect">
            <a:avLst/>
          </a:prstGeom>
        </p:spPr>
      </p:pic>
      <p:pic>
        <p:nvPicPr>
          <p:cNvPr id="1026" name="Picture 2" descr="Couches bébé : Little Big Change fait le pari d'un produit sain à prix mini">
            <a:extLst>
              <a:ext uri="{FF2B5EF4-FFF2-40B4-BE49-F238E27FC236}">
                <a16:creationId xmlns:a16="http://schemas.microsoft.com/office/drawing/2014/main" id="{04B5D5E3-EEBD-0559-551B-241D15156A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7" y="1936595"/>
            <a:ext cx="6194419" cy="4128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E14D71-6F30-33CC-BC56-9C8FA0970809}"/>
              </a:ext>
            </a:extLst>
          </p:cNvPr>
          <p:cNvPicPr>
            <a:picLocks noChangeAspect="1"/>
          </p:cNvPicPr>
          <p:nvPr/>
        </p:nvPicPr>
        <p:blipFill>
          <a:blip r:embed="rId11"/>
          <a:stretch>
            <a:fillRect/>
          </a:stretch>
        </p:blipFill>
        <p:spPr>
          <a:xfrm>
            <a:off x="7101767" y="5606912"/>
            <a:ext cx="4612287" cy="762662"/>
          </a:xfrm>
          <a:prstGeom prst="rect">
            <a:avLst/>
          </a:prstGeom>
        </p:spPr>
      </p:pic>
    </p:spTree>
    <p:extLst>
      <p:ext uri="{BB962C8B-B14F-4D97-AF65-F5344CB8AC3E}">
        <p14:creationId xmlns:p14="http://schemas.microsoft.com/office/powerpoint/2010/main" val="3415972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0">
            <a:extLst>
              <a:ext uri="{FF2B5EF4-FFF2-40B4-BE49-F238E27FC236}">
                <a16:creationId xmlns:a16="http://schemas.microsoft.com/office/drawing/2014/main" id="{2D505093-3606-E85B-D283-E7A7FDDD05C0}"/>
              </a:ext>
            </a:extLst>
          </p:cNvPr>
          <p:cNvPicPr>
            <a:picLocks noChangeAspect="1"/>
          </p:cNvPicPr>
          <p:nvPr/>
        </p:nvPicPr>
        <p:blipFill>
          <a:blip r:embed="rId2"/>
          <a:srcRect/>
          <a:stretch>
            <a:fillRect/>
          </a:stretch>
        </p:blipFill>
        <p:spPr>
          <a:xfrm>
            <a:off x="10832991" y="6361244"/>
            <a:ext cx="1068027" cy="496757"/>
          </a:xfrm>
          <a:prstGeom prst="rect">
            <a:avLst/>
          </a:prstGeom>
        </p:spPr>
      </p:pic>
      <p:grpSp>
        <p:nvGrpSpPr>
          <p:cNvPr id="25" name="Group 2">
            <a:extLst>
              <a:ext uri="{FF2B5EF4-FFF2-40B4-BE49-F238E27FC236}">
                <a16:creationId xmlns:a16="http://schemas.microsoft.com/office/drawing/2014/main" id="{E0FFE168-5830-C342-3FC0-74D8742BFC0A}"/>
              </a:ext>
            </a:extLst>
          </p:cNvPr>
          <p:cNvGrpSpPr/>
          <p:nvPr/>
        </p:nvGrpSpPr>
        <p:grpSpPr>
          <a:xfrm>
            <a:off x="487073" y="5934280"/>
            <a:ext cx="9431752" cy="622581"/>
            <a:chOff x="0" y="0"/>
            <a:chExt cx="4928153" cy="538307"/>
          </a:xfrm>
          <a:solidFill>
            <a:srgbClr val="28A8D9"/>
          </a:solidFill>
        </p:grpSpPr>
        <p:sp>
          <p:nvSpPr>
            <p:cNvPr id="26" name="Freeform 3">
              <a:extLst>
                <a:ext uri="{FF2B5EF4-FFF2-40B4-BE49-F238E27FC236}">
                  <a16:creationId xmlns:a16="http://schemas.microsoft.com/office/drawing/2014/main" id="{4E1153E9-4BC7-603B-9243-9FE794C016B8}"/>
                </a:ext>
              </a:extLst>
            </p:cNvPr>
            <p:cNvSpPr/>
            <p:nvPr/>
          </p:nvSpPr>
          <p:spPr>
            <a:xfrm>
              <a:off x="0" y="0"/>
              <a:ext cx="4928153" cy="538307"/>
            </a:xfrm>
            <a:custGeom>
              <a:avLst/>
              <a:gdLst/>
              <a:ahLst/>
              <a:cxnLst/>
              <a:rect l="l" t="t" r="r" b="b"/>
              <a:pathLst>
                <a:path w="4928153" h="438901">
                  <a:moveTo>
                    <a:pt x="0" y="0"/>
                  </a:moveTo>
                  <a:lnTo>
                    <a:pt x="4928153" y="0"/>
                  </a:lnTo>
                  <a:lnTo>
                    <a:pt x="4928153" y="438901"/>
                  </a:lnTo>
                  <a:lnTo>
                    <a:pt x="0" y="438901"/>
                  </a:lnTo>
                  <a:close/>
                </a:path>
              </a:pathLst>
            </a:custGeom>
            <a:grpFill/>
          </p:spPr>
          <p:txBody>
            <a:bodyPr/>
            <a:lstStyle/>
            <a:p>
              <a:pPr defTabSz="609630"/>
              <a:endParaRPr lang="nl-BE" sz="1200" dirty="0">
                <a:solidFill>
                  <a:prstClr val="black"/>
                </a:solidFill>
                <a:latin typeface="Calibri"/>
              </a:endParaRPr>
            </a:p>
          </p:txBody>
        </p:sp>
      </p:grpSp>
      <p:grpSp>
        <p:nvGrpSpPr>
          <p:cNvPr id="2" name="Group 2"/>
          <p:cNvGrpSpPr/>
          <p:nvPr/>
        </p:nvGrpSpPr>
        <p:grpSpPr>
          <a:xfrm>
            <a:off x="275125" y="652554"/>
            <a:ext cx="10900875" cy="898630"/>
            <a:chOff x="0" y="0"/>
            <a:chExt cx="4928154" cy="438901"/>
          </a:xfrm>
          <a:solidFill>
            <a:srgbClr val="28A8D9"/>
          </a:solidFill>
        </p:grpSpPr>
        <p:sp>
          <p:nvSpPr>
            <p:cNvPr id="3" name="Freeform 3"/>
            <p:cNvSpPr/>
            <p:nvPr/>
          </p:nvSpPr>
          <p:spPr>
            <a:xfrm>
              <a:off x="0" y="0"/>
              <a:ext cx="4928153" cy="438901"/>
            </a:xfrm>
            <a:custGeom>
              <a:avLst/>
              <a:gdLst/>
              <a:ahLst/>
              <a:cxnLst/>
              <a:rect l="l" t="t" r="r" b="b"/>
              <a:pathLst>
                <a:path w="4928153" h="438901">
                  <a:moveTo>
                    <a:pt x="0" y="0"/>
                  </a:moveTo>
                  <a:lnTo>
                    <a:pt x="4928153" y="0"/>
                  </a:lnTo>
                  <a:lnTo>
                    <a:pt x="4928153" y="438901"/>
                  </a:lnTo>
                  <a:lnTo>
                    <a:pt x="0" y="438901"/>
                  </a:lnTo>
                  <a:close/>
                </a:path>
              </a:pathLst>
            </a:custGeom>
            <a:grpFill/>
          </p:spPr>
          <p:txBody>
            <a:bodyPr/>
            <a:lstStyle/>
            <a:p>
              <a:pPr defTabSz="609630"/>
              <a:endParaRPr lang="nl-BE" sz="1200" dirty="0">
                <a:solidFill>
                  <a:prstClr val="black"/>
                </a:solidFill>
                <a:latin typeface="Calibri"/>
              </a:endParaRPr>
            </a:p>
          </p:txBody>
        </p:sp>
      </p:grpSp>
      <p:sp>
        <p:nvSpPr>
          <p:cNvPr id="5" name="TextBox 5"/>
          <p:cNvSpPr txBox="1"/>
          <p:nvPr/>
        </p:nvSpPr>
        <p:spPr>
          <a:xfrm>
            <a:off x="275125" y="1801499"/>
            <a:ext cx="7147619" cy="4343881"/>
          </a:xfrm>
          <a:prstGeom prst="rect">
            <a:avLst/>
          </a:prstGeom>
        </p:spPr>
        <p:txBody>
          <a:bodyPr wrap="square" lIns="0" tIns="0" rIns="0" bIns="0" rtlCol="0" anchor="t">
            <a:spAutoFit/>
          </a:bodyPr>
          <a:lstStyle/>
          <a:p>
            <a:pPr marL="155584" lvl="1" defTabSz="609630">
              <a:lnSpc>
                <a:spcPts val="2017"/>
              </a:lnSpc>
            </a:pPr>
            <a:r>
              <a:rPr lang="en-US" sz="1333" dirty="0">
                <a:solidFill>
                  <a:prstClr val="black"/>
                </a:solidFill>
                <a:latin typeface="Poppins" panose="00000500000000000000" pitchFamily="2" charset="0"/>
                <a:cs typeface="Poppins" panose="00000500000000000000" pitchFamily="2" charset="0"/>
              </a:rPr>
              <a:t>A unique position through a strong focus on </a:t>
            </a:r>
            <a:r>
              <a:rPr lang="en-US" sz="1333" b="1" dirty="0">
                <a:solidFill>
                  <a:prstClr val="black"/>
                </a:solidFill>
                <a:latin typeface="Poppins" panose="00000500000000000000" pitchFamily="2" charset="0"/>
                <a:cs typeface="Poppins" panose="00000500000000000000" pitchFamily="2" charset="0"/>
              </a:rPr>
              <a:t>service</a:t>
            </a:r>
            <a:r>
              <a:rPr lang="en-US" sz="1333" dirty="0">
                <a:solidFill>
                  <a:prstClr val="black"/>
                </a:solidFill>
                <a:latin typeface="Poppins" panose="00000500000000000000" pitchFamily="2" charset="0"/>
                <a:cs typeface="Poppins" panose="00000500000000000000" pitchFamily="2" charset="0"/>
              </a:rPr>
              <a:t> and resolute commitment to </a:t>
            </a:r>
            <a:r>
              <a:rPr lang="en-US" sz="1333" b="1" dirty="0">
                <a:solidFill>
                  <a:prstClr val="black"/>
                </a:solidFill>
                <a:latin typeface="Poppins" panose="00000500000000000000" pitchFamily="2" charset="0"/>
                <a:cs typeface="Poppins" panose="00000500000000000000" pitchFamily="2" charset="0"/>
              </a:rPr>
              <a:t>reverse logistics </a:t>
            </a:r>
            <a:r>
              <a:rPr lang="en-US" sz="1333" dirty="0">
                <a:solidFill>
                  <a:prstClr val="black"/>
                </a:solidFill>
                <a:latin typeface="Poppins" panose="00000500000000000000" pitchFamily="2" charset="0"/>
                <a:cs typeface="Poppins" panose="00000500000000000000" pitchFamily="2" charset="0"/>
              </a:rPr>
              <a:t>gives Woosh access to the </a:t>
            </a:r>
            <a:r>
              <a:rPr lang="en-US" sz="1333" b="1" dirty="0">
                <a:solidFill>
                  <a:prstClr val="black"/>
                </a:solidFill>
                <a:latin typeface="Poppins" panose="00000500000000000000" pitchFamily="2" charset="0"/>
                <a:cs typeface="Poppins" panose="00000500000000000000" pitchFamily="2" charset="0"/>
              </a:rPr>
              <a:t>entire diaper chain</a:t>
            </a:r>
            <a:r>
              <a:rPr lang="en-US" sz="1333" dirty="0">
                <a:solidFill>
                  <a:prstClr val="black"/>
                </a:solidFill>
                <a:latin typeface="Poppins" panose="00000500000000000000" pitchFamily="2" charset="0"/>
                <a:cs typeface="Poppins" panose="00000500000000000000" pitchFamily="2" charset="0"/>
              </a:rPr>
              <a:t>.</a:t>
            </a:r>
          </a:p>
          <a:p>
            <a:pPr marL="155584" lvl="1" defTabSz="609630">
              <a:lnSpc>
                <a:spcPts val="2017"/>
              </a:lnSpc>
            </a:pPr>
            <a:br>
              <a:rPr lang="en-US" sz="1333" dirty="0">
                <a:solidFill>
                  <a:prstClr val="black"/>
                </a:solidFill>
                <a:latin typeface="Poppins" panose="00000500000000000000" pitchFamily="2" charset="0"/>
                <a:cs typeface="Poppins" panose="00000500000000000000" pitchFamily="2" charset="0"/>
              </a:rPr>
            </a:br>
            <a:r>
              <a:rPr lang="en-US" sz="1333" dirty="0">
                <a:solidFill>
                  <a:prstClr val="black"/>
                </a:solidFill>
                <a:latin typeface="Poppins" panose="00000500000000000000" pitchFamily="2" charset="0"/>
                <a:cs typeface="Poppins" panose="00000500000000000000" pitchFamily="2" charset="0"/>
              </a:rPr>
              <a:t>Our aim is to </a:t>
            </a:r>
            <a:r>
              <a:rPr lang="en-US" sz="1333" b="1" dirty="0">
                <a:solidFill>
                  <a:prstClr val="black"/>
                </a:solidFill>
                <a:latin typeface="Poppins" panose="00000500000000000000" pitchFamily="2" charset="0"/>
                <a:cs typeface="Poppins" panose="00000500000000000000" pitchFamily="2" charset="0"/>
              </a:rPr>
              <a:t>close the loop </a:t>
            </a:r>
            <a:r>
              <a:rPr lang="en-US" sz="1333" dirty="0">
                <a:solidFill>
                  <a:prstClr val="black"/>
                </a:solidFill>
                <a:latin typeface="Poppins" panose="00000500000000000000" pitchFamily="2" charset="0"/>
                <a:cs typeface="Poppins" panose="00000500000000000000" pitchFamily="2" charset="0"/>
              </a:rPr>
              <a:t>completely by forging strong partnerships in 3 key domains:</a:t>
            </a:r>
          </a:p>
          <a:p>
            <a:pPr marL="384195" lvl="1" indent="-228611" defTabSz="609630">
              <a:lnSpc>
                <a:spcPts val="2017"/>
              </a:lnSpc>
              <a:buFont typeface="Arial" panose="020B0604020202020204" pitchFamily="34" charset="0"/>
              <a:buChar char="•"/>
            </a:pPr>
            <a:r>
              <a:rPr lang="en-US" sz="1333" b="1" dirty="0">
                <a:solidFill>
                  <a:srgbClr val="28A8D9"/>
                </a:solidFill>
                <a:latin typeface="Poppins" panose="00000500000000000000" pitchFamily="2" charset="0"/>
                <a:cs typeface="Poppins" panose="00000500000000000000" pitchFamily="2" charset="0"/>
              </a:rPr>
              <a:t>PRODUCT</a:t>
            </a:r>
            <a:r>
              <a:rPr lang="en-US" sz="1333" dirty="0">
                <a:solidFill>
                  <a:prstClr val="black"/>
                </a:solidFill>
                <a:latin typeface="Poppins" panose="00000500000000000000" pitchFamily="2" charset="0"/>
                <a:cs typeface="Poppins" panose="00000500000000000000" pitchFamily="2" charset="0"/>
              </a:rPr>
              <a:t>: In the partnership with diaper producer Ontex, we are committed to </a:t>
            </a:r>
            <a:r>
              <a:rPr lang="en-US" sz="1333" b="1" dirty="0">
                <a:solidFill>
                  <a:prstClr val="black"/>
                </a:solidFill>
                <a:latin typeface="Poppins" panose="00000500000000000000" pitchFamily="2" charset="0"/>
                <a:cs typeface="Poppins" panose="00000500000000000000" pitchFamily="2" charset="0"/>
              </a:rPr>
              <a:t>design for recyclability</a:t>
            </a:r>
            <a:r>
              <a:rPr lang="en-US" sz="1333" dirty="0">
                <a:solidFill>
                  <a:prstClr val="black"/>
                </a:solidFill>
                <a:latin typeface="Poppins" panose="00000500000000000000" pitchFamily="2" charset="0"/>
                <a:cs typeface="Poppins" panose="00000500000000000000" pitchFamily="2" charset="0"/>
              </a:rPr>
              <a:t>. By keeping the recycling process in mind when designing new diapers, we can design products for more efficient recycling and higher output. This gives us a competitive advantage.</a:t>
            </a:r>
          </a:p>
          <a:p>
            <a:pPr marL="384195" lvl="1" indent="-228611" defTabSz="609630">
              <a:lnSpc>
                <a:spcPts val="2017"/>
              </a:lnSpc>
              <a:buFont typeface="Arial" panose="020B0604020202020204" pitchFamily="34" charset="0"/>
              <a:buChar char="•"/>
            </a:pPr>
            <a:r>
              <a:rPr lang="en-US" sz="1333" b="1" dirty="0">
                <a:solidFill>
                  <a:srgbClr val="28A8D9"/>
                </a:solidFill>
                <a:latin typeface="Poppins" panose="00000500000000000000" pitchFamily="2" charset="0"/>
                <a:cs typeface="Poppins" panose="00000500000000000000" pitchFamily="2" charset="0"/>
              </a:rPr>
              <a:t>SERVICE</a:t>
            </a:r>
            <a:r>
              <a:rPr lang="en-US" sz="1333" dirty="0">
                <a:solidFill>
                  <a:prstClr val="black"/>
                </a:solidFill>
                <a:latin typeface="Poppins" panose="00000500000000000000" pitchFamily="2" charset="0"/>
                <a:cs typeface="Poppins" panose="00000500000000000000" pitchFamily="2" charset="0"/>
              </a:rPr>
              <a:t>: Our partnerships with </a:t>
            </a:r>
            <a:r>
              <a:rPr lang="en-US" sz="1333" b="1" dirty="0">
                <a:solidFill>
                  <a:prstClr val="black"/>
                </a:solidFill>
                <a:latin typeface="Poppins" panose="00000500000000000000" pitchFamily="2" charset="0"/>
                <a:cs typeface="Poppins" panose="00000500000000000000" pitchFamily="2" charset="0"/>
              </a:rPr>
              <a:t>major logistics companies </a:t>
            </a:r>
            <a:r>
              <a:rPr lang="en-US" sz="1333" dirty="0">
                <a:solidFill>
                  <a:prstClr val="black"/>
                </a:solidFill>
                <a:latin typeface="Poppins" panose="00000500000000000000" pitchFamily="2" charset="0"/>
                <a:cs typeface="Poppins" panose="00000500000000000000" pitchFamily="2" charset="0"/>
              </a:rPr>
              <a:t>in Belgium give us the ability to </a:t>
            </a:r>
            <a:r>
              <a:rPr lang="en-US" sz="1333" b="1" dirty="0">
                <a:solidFill>
                  <a:prstClr val="black"/>
                </a:solidFill>
                <a:latin typeface="Poppins" panose="00000500000000000000" pitchFamily="2" charset="0"/>
                <a:cs typeface="Poppins" panose="00000500000000000000" pitchFamily="2" charset="0"/>
              </a:rPr>
              <a:t>scale</a:t>
            </a:r>
            <a:r>
              <a:rPr lang="en-US" sz="1333" dirty="0">
                <a:solidFill>
                  <a:prstClr val="black"/>
                </a:solidFill>
                <a:latin typeface="Poppins" panose="00000500000000000000" pitchFamily="2" charset="0"/>
                <a:cs typeface="Poppins" panose="00000500000000000000" pitchFamily="2" charset="0"/>
              </a:rPr>
              <a:t> to the whole country (and beyond). No matter where your daycare is, Woosh can service you.</a:t>
            </a:r>
          </a:p>
          <a:p>
            <a:pPr marL="384195" lvl="1" indent="-228611" defTabSz="609630">
              <a:lnSpc>
                <a:spcPts val="2017"/>
              </a:lnSpc>
              <a:buFont typeface="Arial" panose="020B0604020202020204" pitchFamily="34" charset="0"/>
              <a:buChar char="•"/>
            </a:pPr>
            <a:r>
              <a:rPr lang="en-US" sz="1333" b="1" dirty="0">
                <a:solidFill>
                  <a:srgbClr val="28A8D9"/>
                </a:solidFill>
                <a:latin typeface="Poppins" panose="00000500000000000000" pitchFamily="2" charset="0"/>
                <a:cs typeface="Poppins" panose="00000500000000000000" pitchFamily="2" charset="0"/>
              </a:rPr>
              <a:t>RECYCLING</a:t>
            </a:r>
            <a:r>
              <a:rPr lang="en-US" sz="1333" dirty="0">
                <a:solidFill>
                  <a:prstClr val="black"/>
                </a:solidFill>
                <a:latin typeface="Poppins" panose="00000500000000000000" pitchFamily="2" charset="0"/>
                <a:cs typeface="Poppins" panose="00000500000000000000" pitchFamily="2" charset="0"/>
              </a:rPr>
              <a:t>: </a:t>
            </a:r>
            <a:r>
              <a:rPr lang="en-US" sz="1333" b="1" dirty="0">
                <a:solidFill>
                  <a:prstClr val="black"/>
                </a:solidFill>
                <a:latin typeface="Poppins" panose="00000500000000000000" pitchFamily="2" charset="0"/>
                <a:cs typeface="Poppins" panose="00000500000000000000" pitchFamily="2" charset="0"/>
              </a:rPr>
              <a:t>Woosh is a key partner </a:t>
            </a:r>
            <a:r>
              <a:rPr lang="en-US" sz="1333" dirty="0">
                <a:solidFill>
                  <a:prstClr val="black"/>
                </a:solidFill>
                <a:latin typeface="Poppins" panose="00000500000000000000" pitchFamily="2" charset="0"/>
                <a:cs typeface="Poppins" panose="00000500000000000000" pitchFamily="2" charset="0"/>
              </a:rPr>
              <a:t>in investment files to obtain subsidies via Recycling Hub Flanders (Flemish Government) for the installation of the first recycling installation in Belgium. The Flemish Government intends to ensure </a:t>
            </a:r>
            <a:r>
              <a:rPr lang="en-US" sz="1333" b="1" dirty="0">
                <a:solidFill>
                  <a:prstClr val="black"/>
                </a:solidFill>
                <a:latin typeface="Poppins" panose="00000500000000000000" pitchFamily="2" charset="0"/>
                <a:cs typeface="Poppins" panose="00000500000000000000" pitchFamily="2" charset="0"/>
              </a:rPr>
              <a:t>diaper recycling by 2025</a:t>
            </a:r>
            <a:r>
              <a:rPr lang="en-US" sz="1333" dirty="0">
                <a:solidFill>
                  <a:prstClr val="black"/>
                </a:solidFill>
                <a:latin typeface="Poppins" panose="00000500000000000000" pitchFamily="2" charset="0"/>
                <a:cs typeface="Poppins" panose="00000500000000000000" pitchFamily="2" charset="0"/>
              </a:rPr>
              <a:t>.</a:t>
            </a:r>
            <a:br>
              <a:rPr lang="en-US" sz="1333" dirty="0">
                <a:solidFill>
                  <a:prstClr val="black"/>
                </a:solidFill>
                <a:latin typeface="Poppins" panose="00000500000000000000" pitchFamily="2" charset="0"/>
                <a:cs typeface="Poppins" panose="00000500000000000000" pitchFamily="2" charset="0"/>
              </a:rPr>
            </a:br>
            <a:endParaRPr lang="en-US" sz="1333" dirty="0">
              <a:solidFill>
                <a:srgbClr val="000000"/>
              </a:solidFill>
              <a:latin typeface="Poppins" panose="00000500000000000000" pitchFamily="2" charset="0"/>
              <a:cs typeface="Poppins" panose="00000500000000000000" pitchFamily="2" charset="0"/>
            </a:endParaRPr>
          </a:p>
        </p:txBody>
      </p:sp>
      <p:sp>
        <p:nvSpPr>
          <p:cNvPr id="6" name="TextBox 6"/>
          <p:cNvSpPr txBox="1"/>
          <p:nvPr/>
        </p:nvSpPr>
        <p:spPr>
          <a:xfrm>
            <a:off x="373055" y="558108"/>
            <a:ext cx="10038563" cy="936475"/>
          </a:xfrm>
          <a:prstGeom prst="rect">
            <a:avLst/>
          </a:prstGeom>
        </p:spPr>
        <p:txBody>
          <a:bodyPr wrap="square" lIns="0" tIns="0" rIns="0" bIns="0" rtlCol="0" anchor="t">
            <a:spAutoFit/>
          </a:bodyPr>
          <a:lstStyle/>
          <a:p>
            <a:pPr defTabSz="609630">
              <a:lnSpc>
                <a:spcPts val="8378"/>
              </a:lnSpc>
            </a:pPr>
            <a:r>
              <a:rPr lang="en-US" sz="4400" dirty="0">
                <a:solidFill>
                  <a:prstClr val="white"/>
                </a:solidFill>
                <a:latin typeface="Lexend Deca" pitchFamily="2" charset="0"/>
              </a:rPr>
              <a:t>Impact throughout the entire chain</a:t>
            </a:r>
          </a:p>
        </p:txBody>
      </p:sp>
      <p:grpSp>
        <p:nvGrpSpPr>
          <p:cNvPr id="29" name="Groep 28">
            <a:extLst>
              <a:ext uri="{FF2B5EF4-FFF2-40B4-BE49-F238E27FC236}">
                <a16:creationId xmlns:a16="http://schemas.microsoft.com/office/drawing/2014/main" id="{2DC26402-B469-4860-F86F-6CEC5A5A8496}"/>
              </a:ext>
            </a:extLst>
          </p:cNvPr>
          <p:cNvGrpSpPr/>
          <p:nvPr/>
        </p:nvGrpSpPr>
        <p:grpSpPr>
          <a:xfrm>
            <a:off x="7772400" y="2006600"/>
            <a:ext cx="4283552" cy="3158481"/>
            <a:chOff x="11083412" y="2199312"/>
            <a:chExt cx="6806624" cy="4673884"/>
          </a:xfrm>
        </p:grpSpPr>
        <p:grpSp>
          <p:nvGrpSpPr>
            <p:cNvPr id="9" name="Groep 8">
              <a:extLst>
                <a:ext uri="{FF2B5EF4-FFF2-40B4-BE49-F238E27FC236}">
                  <a16:creationId xmlns:a16="http://schemas.microsoft.com/office/drawing/2014/main" id="{9B17E6F9-B20B-0C23-37F8-BD62BD4FBD51}"/>
                </a:ext>
              </a:extLst>
            </p:cNvPr>
            <p:cNvGrpSpPr/>
            <p:nvPr/>
          </p:nvGrpSpPr>
          <p:grpSpPr>
            <a:xfrm>
              <a:off x="11201722" y="2473564"/>
              <a:ext cx="6302724" cy="3685622"/>
              <a:chOff x="2606495" y="2933668"/>
              <a:chExt cx="8767621" cy="5127011"/>
            </a:xfrm>
          </p:grpSpPr>
          <p:pic>
            <p:nvPicPr>
              <p:cNvPr id="10" name="Afbeelding 9">
                <a:extLst>
                  <a:ext uri="{FF2B5EF4-FFF2-40B4-BE49-F238E27FC236}">
                    <a16:creationId xmlns:a16="http://schemas.microsoft.com/office/drawing/2014/main" id="{204FCA0C-9B4F-9BBC-BDC8-939D6BDE636E}"/>
                  </a:ext>
                </a:extLst>
              </p:cNvPr>
              <p:cNvPicPr>
                <a:picLocks noChangeAspect="1"/>
              </p:cNvPicPr>
              <p:nvPr/>
            </p:nvPicPr>
            <p:blipFill>
              <a:blip r:embed="rId3"/>
              <a:stretch>
                <a:fillRect/>
              </a:stretch>
            </p:blipFill>
            <p:spPr>
              <a:xfrm>
                <a:off x="5638800" y="2933668"/>
                <a:ext cx="1870094" cy="1698523"/>
              </a:xfrm>
              <a:prstGeom prst="rect">
                <a:avLst/>
              </a:prstGeom>
            </p:spPr>
          </p:pic>
          <p:pic>
            <p:nvPicPr>
              <p:cNvPr id="11" name="Afbeelding 10">
                <a:extLst>
                  <a:ext uri="{FF2B5EF4-FFF2-40B4-BE49-F238E27FC236}">
                    <a16:creationId xmlns:a16="http://schemas.microsoft.com/office/drawing/2014/main" id="{70672DFE-324C-0A0E-71E8-8A8638D34BFF}"/>
                  </a:ext>
                </a:extLst>
              </p:cNvPr>
              <p:cNvPicPr>
                <a:picLocks noChangeAspect="1"/>
              </p:cNvPicPr>
              <p:nvPr/>
            </p:nvPicPr>
            <p:blipFill>
              <a:blip r:embed="rId4"/>
              <a:stretch>
                <a:fillRect/>
              </a:stretch>
            </p:blipFill>
            <p:spPr>
              <a:xfrm>
                <a:off x="2606495" y="6263580"/>
                <a:ext cx="1642382" cy="1797099"/>
              </a:xfrm>
              <a:prstGeom prst="rect">
                <a:avLst/>
              </a:prstGeom>
            </p:spPr>
          </p:pic>
          <p:pic>
            <p:nvPicPr>
              <p:cNvPr id="12" name="Afbeelding 11">
                <a:extLst>
                  <a:ext uri="{FF2B5EF4-FFF2-40B4-BE49-F238E27FC236}">
                    <a16:creationId xmlns:a16="http://schemas.microsoft.com/office/drawing/2014/main" id="{B86A5472-7F77-7247-A11F-32C1E3B0335B}"/>
                  </a:ext>
                </a:extLst>
              </p:cNvPr>
              <p:cNvPicPr>
                <a:picLocks noChangeAspect="1"/>
              </p:cNvPicPr>
              <p:nvPr/>
            </p:nvPicPr>
            <p:blipFill>
              <a:blip r:embed="rId5"/>
              <a:stretch>
                <a:fillRect/>
              </a:stretch>
            </p:blipFill>
            <p:spPr>
              <a:xfrm>
                <a:off x="9459571" y="5792184"/>
                <a:ext cx="1914545" cy="2070198"/>
              </a:xfrm>
              <a:prstGeom prst="rect">
                <a:avLst/>
              </a:prstGeom>
            </p:spPr>
          </p:pic>
          <p:grpSp>
            <p:nvGrpSpPr>
              <p:cNvPr id="13" name="Groep 12">
                <a:extLst>
                  <a:ext uri="{FF2B5EF4-FFF2-40B4-BE49-F238E27FC236}">
                    <a16:creationId xmlns:a16="http://schemas.microsoft.com/office/drawing/2014/main" id="{815EFB64-9525-3F4D-6ABC-3763BB82299B}"/>
                  </a:ext>
                </a:extLst>
              </p:cNvPr>
              <p:cNvGrpSpPr/>
              <p:nvPr/>
            </p:nvGrpSpPr>
            <p:grpSpPr>
              <a:xfrm>
                <a:off x="3585482" y="4039922"/>
                <a:ext cx="2209800" cy="1882909"/>
                <a:chOff x="4343400" y="4838700"/>
                <a:chExt cx="2209800" cy="1882909"/>
              </a:xfrm>
            </p:grpSpPr>
            <p:cxnSp>
              <p:nvCxnSpPr>
                <p:cNvPr id="20" name="Rechte verbindingslijn met pijl 19">
                  <a:extLst>
                    <a:ext uri="{FF2B5EF4-FFF2-40B4-BE49-F238E27FC236}">
                      <a16:creationId xmlns:a16="http://schemas.microsoft.com/office/drawing/2014/main" id="{6DB9E1D9-A3DC-AD29-194F-E6771F9A34BF}"/>
                    </a:ext>
                  </a:extLst>
                </p:cNvPr>
                <p:cNvCxnSpPr/>
                <p:nvPr/>
              </p:nvCxnSpPr>
              <p:spPr>
                <a:xfrm flipV="1">
                  <a:off x="4343400" y="4838700"/>
                  <a:ext cx="2057400" cy="1676400"/>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728989D4-11D6-E946-A73D-95950E5601DD}"/>
                    </a:ext>
                  </a:extLst>
                </p:cNvPr>
                <p:cNvCxnSpPr>
                  <a:cxnSpLocks/>
                </p:cNvCxnSpPr>
                <p:nvPr/>
              </p:nvCxnSpPr>
              <p:spPr>
                <a:xfrm flipH="1">
                  <a:off x="4461782" y="5074600"/>
                  <a:ext cx="2091418" cy="1647009"/>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ep 13">
                <a:extLst>
                  <a:ext uri="{FF2B5EF4-FFF2-40B4-BE49-F238E27FC236}">
                    <a16:creationId xmlns:a16="http://schemas.microsoft.com/office/drawing/2014/main" id="{B19F468F-E2D9-5E7F-80CC-6C6108366F7D}"/>
                  </a:ext>
                </a:extLst>
              </p:cNvPr>
              <p:cNvGrpSpPr/>
              <p:nvPr/>
            </p:nvGrpSpPr>
            <p:grpSpPr>
              <a:xfrm rot="2308123">
                <a:off x="5495023" y="6892217"/>
                <a:ext cx="2883095" cy="211939"/>
                <a:chOff x="4041542" y="5709424"/>
                <a:chExt cx="2883095" cy="211939"/>
              </a:xfrm>
            </p:grpSpPr>
            <p:cxnSp>
              <p:nvCxnSpPr>
                <p:cNvPr id="18" name="Rechte verbindingslijn met pijl 17">
                  <a:extLst>
                    <a:ext uri="{FF2B5EF4-FFF2-40B4-BE49-F238E27FC236}">
                      <a16:creationId xmlns:a16="http://schemas.microsoft.com/office/drawing/2014/main" id="{CF4A8006-381A-3D78-4C21-DB3B78901452}"/>
                    </a:ext>
                  </a:extLst>
                </p:cNvPr>
                <p:cNvCxnSpPr>
                  <a:cxnSpLocks/>
                </p:cNvCxnSpPr>
                <p:nvPr/>
              </p:nvCxnSpPr>
              <p:spPr>
                <a:xfrm rot="19291877" flipV="1">
                  <a:off x="4041542" y="5709424"/>
                  <a:ext cx="2654642" cy="41195"/>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9E7C05D0-D121-23A2-6734-1A7F4D52A72B}"/>
                    </a:ext>
                  </a:extLst>
                </p:cNvPr>
                <p:cNvCxnSpPr>
                  <a:cxnSpLocks/>
                </p:cNvCxnSpPr>
                <p:nvPr/>
              </p:nvCxnSpPr>
              <p:spPr>
                <a:xfrm rot="19291877" flipH="1">
                  <a:off x="4159402" y="5914538"/>
                  <a:ext cx="2765235" cy="6825"/>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ep 14">
                <a:extLst>
                  <a:ext uri="{FF2B5EF4-FFF2-40B4-BE49-F238E27FC236}">
                    <a16:creationId xmlns:a16="http://schemas.microsoft.com/office/drawing/2014/main" id="{93B92B89-51DB-1F09-DE4A-CB2124A794B1}"/>
                  </a:ext>
                </a:extLst>
              </p:cNvPr>
              <p:cNvGrpSpPr/>
              <p:nvPr/>
            </p:nvGrpSpPr>
            <p:grpSpPr>
              <a:xfrm rot="4976368">
                <a:off x="7556233" y="4332033"/>
                <a:ext cx="2209800" cy="1882909"/>
                <a:chOff x="4343400" y="4838700"/>
                <a:chExt cx="2209800" cy="1882909"/>
              </a:xfrm>
            </p:grpSpPr>
            <p:cxnSp>
              <p:nvCxnSpPr>
                <p:cNvPr id="16" name="Rechte verbindingslijn met pijl 15">
                  <a:extLst>
                    <a:ext uri="{FF2B5EF4-FFF2-40B4-BE49-F238E27FC236}">
                      <a16:creationId xmlns:a16="http://schemas.microsoft.com/office/drawing/2014/main" id="{FE28943F-4EC5-85BD-53B7-C5BD74E34D74}"/>
                    </a:ext>
                  </a:extLst>
                </p:cNvPr>
                <p:cNvCxnSpPr/>
                <p:nvPr/>
              </p:nvCxnSpPr>
              <p:spPr>
                <a:xfrm flipV="1">
                  <a:off x="4343400" y="4838700"/>
                  <a:ext cx="2057400" cy="1676400"/>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FEE5F995-C272-2848-14F1-871577594A33}"/>
                    </a:ext>
                  </a:extLst>
                </p:cNvPr>
                <p:cNvCxnSpPr>
                  <a:cxnSpLocks/>
                </p:cNvCxnSpPr>
                <p:nvPr/>
              </p:nvCxnSpPr>
              <p:spPr>
                <a:xfrm flipH="1">
                  <a:off x="4461782" y="5074600"/>
                  <a:ext cx="2091418" cy="1647009"/>
                </a:xfrm>
                <a:prstGeom prst="straightConnector1">
                  <a:avLst/>
                </a:prstGeom>
                <a:ln w="76200">
                  <a:solidFill>
                    <a:srgbClr val="28A8D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2" name="Tekstvak 21">
              <a:extLst>
                <a:ext uri="{FF2B5EF4-FFF2-40B4-BE49-F238E27FC236}">
                  <a16:creationId xmlns:a16="http://schemas.microsoft.com/office/drawing/2014/main" id="{C7B0FFEF-E4D9-9A13-EC82-375FC5C57D24}"/>
                </a:ext>
              </a:extLst>
            </p:cNvPr>
            <p:cNvSpPr txBox="1"/>
            <p:nvPr/>
          </p:nvSpPr>
          <p:spPr>
            <a:xfrm>
              <a:off x="13402007" y="2199312"/>
              <a:ext cx="1371600" cy="683167"/>
            </a:xfrm>
            <a:prstGeom prst="rect">
              <a:avLst/>
            </a:prstGeom>
            <a:noFill/>
          </p:spPr>
          <p:txBody>
            <a:bodyPr wrap="square">
              <a:spAutoFit/>
            </a:bodyPr>
            <a:lstStyle/>
            <a:p>
              <a:pPr defTabSz="609630"/>
              <a:r>
                <a:rPr lang="nl-BE" sz="1200" b="1" dirty="0">
                  <a:solidFill>
                    <a:prstClr val="black"/>
                  </a:solidFill>
                  <a:latin typeface="Poppins" panose="00000500000000000000" pitchFamily="2" charset="0"/>
                  <a:cs typeface="Poppins" panose="00000500000000000000" pitchFamily="2" charset="0"/>
                </a:rPr>
                <a:t>PRODUCT</a:t>
              </a:r>
              <a:endParaRPr lang="nl-BE" sz="1200" dirty="0">
                <a:solidFill>
                  <a:prstClr val="black"/>
                </a:solidFill>
                <a:latin typeface="Calibri"/>
              </a:endParaRPr>
            </a:p>
          </p:txBody>
        </p:sp>
        <p:sp>
          <p:nvSpPr>
            <p:cNvPr id="23" name="Tekstvak 22">
              <a:extLst>
                <a:ext uri="{FF2B5EF4-FFF2-40B4-BE49-F238E27FC236}">
                  <a16:creationId xmlns:a16="http://schemas.microsoft.com/office/drawing/2014/main" id="{111B498E-A305-22CF-B1F1-0BC4B66AB25E}"/>
                </a:ext>
              </a:extLst>
            </p:cNvPr>
            <p:cNvSpPr txBox="1"/>
            <p:nvPr/>
          </p:nvSpPr>
          <p:spPr>
            <a:xfrm>
              <a:off x="11083412" y="6190029"/>
              <a:ext cx="1573694" cy="683167"/>
            </a:xfrm>
            <a:prstGeom prst="rect">
              <a:avLst/>
            </a:prstGeom>
            <a:noFill/>
          </p:spPr>
          <p:txBody>
            <a:bodyPr wrap="square">
              <a:spAutoFit/>
            </a:bodyPr>
            <a:lstStyle/>
            <a:p>
              <a:pPr defTabSz="609630"/>
              <a:r>
                <a:rPr lang="nl-BE" sz="1200" b="1" dirty="0">
                  <a:solidFill>
                    <a:prstClr val="black"/>
                  </a:solidFill>
                  <a:latin typeface="Poppins" panose="00000500000000000000" pitchFamily="2" charset="0"/>
                  <a:cs typeface="Poppins" panose="00000500000000000000" pitchFamily="2" charset="0"/>
                </a:rPr>
                <a:t>RECYCLING</a:t>
              </a:r>
              <a:endParaRPr lang="nl-BE" sz="1200" dirty="0">
                <a:solidFill>
                  <a:prstClr val="black"/>
                </a:solidFill>
                <a:latin typeface="Calibri"/>
              </a:endParaRPr>
            </a:p>
          </p:txBody>
        </p:sp>
        <p:sp>
          <p:nvSpPr>
            <p:cNvPr id="24" name="Tekstvak 23">
              <a:extLst>
                <a:ext uri="{FF2B5EF4-FFF2-40B4-BE49-F238E27FC236}">
                  <a16:creationId xmlns:a16="http://schemas.microsoft.com/office/drawing/2014/main" id="{3637A284-58FC-46E0-698E-762346D682C6}"/>
                </a:ext>
              </a:extLst>
            </p:cNvPr>
            <p:cNvSpPr txBox="1"/>
            <p:nvPr/>
          </p:nvSpPr>
          <p:spPr>
            <a:xfrm>
              <a:off x="16316342" y="6039683"/>
              <a:ext cx="1573694" cy="409900"/>
            </a:xfrm>
            <a:prstGeom prst="rect">
              <a:avLst/>
            </a:prstGeom>
            <a:noFill/>
          </p:spPr>
          <p:txBody>
            <a:bodyPr wrap="square">
              <a:spAutoFit/>
            </a:bodyPr>
            <a:lstStyle/>
            <a:p>
              <a:pPr defTabSz="609630"/>
              <a:r>
                <a:rPr lang="nl-BE" sz="1200" b="1" dirty="0">
                  <a:solidFill>
                    <a:prstClr val="black"/>
                  </a:solidFill>
                  <a:latin typeface="Poppins" panose="00000500000000000000" pitchFamily="2" charset="0"/>
                  <a:cs typeface="Poppins" panose="00000500000000000000" pitchFamily="2" charset="0"/>
                </a:rPr>
                <a:t>SERVICE</a:t>
              </a:r>
              <a:endParaRPr lang="nl-BE" sz="1200" dirty="0">
                <a:solidFill>
                  <a:prstClr val="black"/>
                </a:solidFill>
                <a:latin typeface="Calibri"/>
              </a:endParaRPr>
            </a:p>
          </p:txBody>
        </p:sp>
      </p:grpSp>
      <p:sp>
        <p:nvSpPr>
          <p:cNvPr id="28" name="Tekstvak 27">
            <a:extLst>
              <a:ext uri="{FF2B5EF4-FFF2-40B4-BE49-F238E27FC236}">
                <a16:creationId xmlns:a16="http://schemas.microsoft.com/office/drawing/2014/main" id="{733DFA74-4971-92D2-EC92-1DCAF53B9632}"/>
              </a:ext>
            </a:extLst>
          </p:cNvPr>
          <p:cNvSpPr txBox="1"/>
          <p:nvPr/>
        </p:nvSpPr>
        <p:spPr>
          <a:xfrm>
            <a:off x="508000" y="5932067"/>
            <a:ext cx="8991601" cy="589007"/>
          </a:xfrm>
          <a:prstGeom prst="rect">
            <a:avLst/>
          </a:prstGeom>
          <a:noFill/>
        </p:spPr>
        <p:txBody>
          <a:bodyPr wrap="square" anchor="ctr" anchorCtr="0">
            <a:spAutoFit/>
          </a:bodyPr>
          <a:lstStyle/>
          <a:p>
            <a:pPr defTabSz="609630">
              <a:lnSpc>
                <a:spcPts val="2017"/>
              </a:lnSpc>
            </a:pPr>
            <a:r>
              <a:rPr lang="en-US" sz="1333" dirty="0">
                <a:solidFill>
                  <a:prstClr val="white"/>
                </a:solidFill>
                <a:latin typeface="Poppins" pitchFamily="2" charset="77"/>
                <a:cs typeface="Poppins" pitchFamily="2" charset="77"/>
              </a:rPr>
              <a:t>Focusing on </a:t>
            </a:r>
            <a:r>
              <a:rPr lang="en-US" sz="1333" b="1" dirty="0">
                <a:solidFill>
                  <a:prstClr val="white"/>
                </a:solidFill>
                <a:latin typeface="Poppins" pitchFamily="2" charset="77"/>
                <a:cs typeface="Poppins" pitchFamily="2" charset="77"/>
              </a:rPr>
              <a:t>product</a:t>
            </a:r>
            <a:r>
              <a:rPr lang="en-US" sz="1333" dirty="0">
                <a:solidFill>
                  <a:prstClr val="white"/>
                </a:solidFill>
                <a:latin typeface="Poppins" pitchFamily="2" charset="77"/>
                <a:cs typeface="Poppins" pitchFamily="2" charset="77"/>
              </a:rPr>
              <a:t>, </a:t>
            </a:r>
            <a:r>
              <a:rPr lang="en-US" sz="1333" b="1" dirty="0">
                <a:solidFill>
                  <a:prstClr val="white"/>
                </a:solidFill>
                <a:latin typeface="Poppins" pitchFamily="2" charset="77"/>
                <a:cs typeface="Poppins" pitchFamily="2" charset="77"/>
              </a:rPr>
              <a:t>service</a:t>
            </a:r>
            <a:r>
              <a:rPr lang="en-US" sz="1333" dirty="0">
                <a:solidFill>
                  <a:prstClr val="white"/>
                </a:solidFill>
                <a:latin typeface="Poppins" pitchFamily="2" charset="77"/>
                <a:cs typeface="Poppins" pitchFamily="2" charset="77"/>
              </a:rPr>
              <a:t> and </a:t>
            </a:r>
            <a:r>
              <a:rPr lang="en-US" sz="1333" b="1" dirty="0">
                <a:solidFill>
                  <a:prstClr val="white"/>
                </a:solidFill>
                <a:latin typeface="Poppins" pitchFamily="2" charset="77"/>
                <a:cs typeface="Poppins" pitchFamily="2" charset="77"/>
              </a:rPr>
              <a:t>end-of-life </a:t>
            </a:r>
            <a:r>
              <a:rPr lang="en-US" sz="1333" dirty="0">
                <a:solidFill>
                  <a:prstClr val="white"/>
                </a:solidFill>
                <a:latin typeface="Poppins" pitchFamily="2" charset="77"/>
                <a:cs typeface="Poppins" pitchFamily="2" charset="77"/>
              </a:rPr>
              <a:t>gives us a unique competitive advantage that translates into strong commercial positioning and a major sustainability impact.</a:t>
            </a:r>
            <a:endParaRPr lang="nl-BE" sz="1333" dirty="0">
              <a:solidFill>
                <a:prstClr val="white"/>
              </a:solidFill>
              <a:latin typeface="Poppins" pitchFamily="2" charset="77"/>
              <a:cs typeface="Poppins" pitchFamily="2" charset="77"/>
            </a:endParaRPr>
          </a:p>
        </p:txBody>
      </p:sp>
      <p:sp>
        <p:nvSpPr>
          <p:cNvPr id="33" name="Tekstvak 12">
            <a:extLst>
              <a:ext uri="{FF2B5EF4-FFF2-40B4-BE49-F238E27FC236}">
                <a16:creationId xmlns:a16="http://schemas.microsoft.com/office/drawing/2014/main" id="{65006AB4-3A21-8CFF-FE67-E442D0A1082D}"/>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spTree>
    <p:extLst>
      <p:ext uri="{BB962C8B-B14F-4D97-AF65-F5344CB8AC3E}">
        <p14:creationId xmlns:p14="http://schemas.microsoft.com/office/powerpoint/2010/main" val="3092549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6326699" y="1915787"/>
            <a:ext cx="5464631" cy="4693336"/>
          </a:xfrm>
          <a:prstGeom prst="rect">
            <a:avLst/>
          </a:prstGeom>
        </p:spPr>
        <p:txBody>
          <a:bodyPr lIns="0" tIns="0" rIns="0" bIns="0" rtlCol="0" anchor="t">
            <a:spAutoFit/>
          </a:bodyPr>
          <a:lstStyle/>
          <a:p>
            <a:pPr defTabSz="609630">
              <a:lnSpc>
                <a:spcPts val="2307"/>
              </a:lnSpc>
              <a:spcBef>
                <a:spcPct val="0"/>
              </a:spcBef>
            </a:pPr>
            <a:r>
              <a:rPr lang="en-US" sz="1200" b="1" dirty="0">
                <a:solidFill>
                  <a:prstClr val="black"/>
                </a:solidFill>
                <a:latin typeface="Poppins" panose="00000500000000000000" pitchFamily="2" charset="0"/>
                <a:cs typeface="Poppins" panose="00000500000000000000" pitchFamily="2" charset="0"/>
              </a:rPr>
              <a:t>325 daycares </a:t>
            </a:r>
            <a:r>
              <a:rPr lang="en-US" sz="1200" dirty="0">
                <a:solidFill>
                  <a:prstClr val="black"/>
                </a:solidFill>
                <a:latin typeface="Poppins" panose="00000500000000000000" pitchFamily="2" charset="0"/>
                <a:cs typeface="Poppins" panose="00000500000000000000" pitchFamily="2" charset="0"/>
              </a:rPr>
              <a:t>representing over </a:t>
            </a:r>
            <a:r>
              <a:rPr lang="en-US" sz="1200" b="1" dirty="0">
                <a:solidFill>
                  <a:prstClr val="black"/>
                </a:solidFill>
                <a:latin typeface="Poppins" panose="00000500000000000000" pitchFamily="2" charset="0"/>
                <a:cs typeface="Poppins" panose="00000500000000000000" pitchFamily="2" charset="0"/>
              </a:rPr>
              <a:t>7.700 children </a:t>
            </a:r>
            <a:r>
              <a:rPr lang="en-US" sz="1200" dirty="0">
                <a:solidFill>
                  <a:prstClr val="black"/>
                </a:solidFill>
                <a:latin typeface="Poppins" panose="00000500000000000000" pitchFamily="2" charset="0"/>
                <a:cs typeface="Poppins" panose="00000500000000000000" pitchFamily="2" charset="0"/>
              </a:rPr>
              <a:t>are signed up to the Woosh service across Flanders and Brussels. This represents more than </a:t>
            </a:r>
            <a:r>
              <a:rPr lang="en-US" sz="1200" b="1" dirty="0">
                <a:solidFill>
                  <a:prstClr val="black"/>
                </a:solidFill>
                <a:latin typeface="Poppins" panose="00000500000000000000" pitchFamily="2" charset="0"/>
                <a:cs typeface="Poppins" panose="00000500000000000000" pitchFamily="2" charset="0"/>
              </a:rPr>
              <a:t>8,000,000 diapers per year</a:t>
            </a:r>
            <a:r>
              <a:rPr lang="en-US" sz="1200" dirty="0">
                <a:solidFill>
                  <a:prstClr val="black"/>
                </a:solidFill>
                <a:latin typeface="Poppins" panose="00000500000000000000" pitchFamily="2" charset="0"/>
                <a:cs typeface="Poppins" panose="00000500000000000000" pitchFamily="2" charset="0"/>
              </a:rPr>
              <a:t>. </a:t>
            </a:r>
          </a:p>
          <a:p>
            <a:pPr defTabSz="609630">
              <a:lnSpc>
                <a:spcPts val="2307"/>
              </a:lnSpc>
              <a:spcBef>
                <a:spcPct val="0"/>
              </a:spcBef>
            </a:pPr>
            <a:endParaRPr lang="en-US" sz="1200" dirty="0">
              <a:solidFill>
                <a:prstClr val="black"/>
              </a:solidFill>
              <a:latin typeface="Poppins" panose="00000500000000000000" pitchFamily="2" charset="0"/>
              <a:cs typeface="Poppins" panose="00000500000000000000" pitchFamily="2" charset="0"/>
            </a:endParaRPr>
          </a:p>
          <a:p>
            <a:pPr defTabSz="609630">
              <a:lnSpc>
                <a:spcPts val="2307"/>
              </a:lnSpc>
              <a:spcBef>
                <a:spcPct val="0"/>
              </a:spcBef>
            </a:pPr>
            <a:r>
              <a:rPr lang="en-US" sz="1200" dirty="0">
                <a:solidFill>
                  <a:prstClr val="black"/>
                </a:solidFill>
                <a:latin typeface="Poppins" panose="00000500000000000000" pitchFamily="2" charset="0"/>
                <a:cs typeface="Poppins" panose="00000500000000000000" pitchFamily="2" charset="0"/>
              </a:rPr>
              <a:t>New daycares are being added every week. Woosh will soon be operating from </a:t>
            </a:r>
            <a:r>
              <a:rPr lang="en-US" sz="1200" b="1" dirty="0">
                <a:solidFill>
                  <a:prstClr val="black"/>
                </a:solidFill>
                <a:latin typeface="Poppins" panose="00000500000000000000" pitchFamily="2" charset="0"/>
                <a:cs typeface="Poppins" panose="00000500000000000000" pitchFamily="2" charset="0"/>
              </a:rPr>
              <a:t>5 hubs across the country </a:t>
            </a:r>
            <a:r>
              <a:rPr lang="en-US" sz="1200" dirty="0">
                <a:solidFill>
                  <a:prstClr val="black"/>
                </a:solidFill>
                <a:latin typeface="Poppins" panose="00000500000000000000" pitchFamily="2" charset="0"/>
                <a:cs typeface="Poppins" panose="00000500000000000000" pitchFamily="2" charset="0"/>
              </a:rPr>
              <a:t>in order to serve our customers as efficiently as possible.</a:t>
            </a:r>
            <a:br>
              <a:rPr lang="en-US" sz="1200" dirty="0">
                <a:solidFill>
                  <a:prstClr val="black"/>
                </a:solidFill>
                <a:latin typeface="Poppins" panose="00000500000000000000" pitchFamily="2" charset="0"/>
                <a:cs typeface="Poppins" panose="00000500000000000000" pitchFamily="2" charset="0"/>
              </a:rPr>
            </a:br>
            <a:endParaRPr lang="en-US" sz="1200" dirty="0">
              <a:solidFill>
                <a:prstClr val="black"/>
              </a:solidFill>
              <a:latin typeface="Poppins" panose="00000500000000000000" pitchFamily="2" charset="0"/>
              <a:cs typeface="Poppins" panose="00000500000000000000" pitchFamily="2" charset="0"/>
            </a:endParaRPr>
          </a:p>
          <a:p>
            <a:pPr defTabSz="609630">
              <a:lnSpc>
                <a:spcPts val="2307"/>
              </a:lnSpc>
              <a:spcBef>
                <a:spcPct val="0"/>
              </a:spcBef>
            </a:pPr>
            <a:r>
              <a:rPr lang="en-US" sz="1200" dirty="0">
                <a:solidFill>
                  <a:prstClr val="black"/>
                </a:solidFill>
                <a:latin typeface="Poppins" panose="00000500000000000000" pitchFamily="2" charset="0"/>
                <a:cs typeface="Poppins" panose="00000500000000000000" pitchFamily="2" charset="0"/>
              </a:rPr>
              <a:t>The Woosh team has grown from 3 FTE at launch in April 2021 to </a:t>
            </a:r>
            <a:r>
              <a:rPr lang="en-US" sz="1200" b="1" dirty="0">
                <a:solidFill>
                  <a:prstClr val="black"/>
                </a:solidFill>
                <a:latin typeface="Poppins" panose="00000500000000000000" pitchFamily="2" charset="0"/>
                <a:cs typeface="Poppins" panose="00000500000000000000" pitchFamily="2" charset="0"/>
              </a:rPr>
              <a:t>10 FTE </a:t>
            </a:r>
            <a:r>
              <a:rPr lang="en-US" sz="1200" dirty="0">
                <a:solidFill>
                  <a:prstClr val="black"/>
                </a:solidFill>
                <a:latin typeface="Poppins" panose="00000500000000000000" pitchFamily="2" charset="0"/>
                <a:cs typeface="Poppins" panose="00000500000000000000" pitchFamily="2" charset="0"/>
              </a:rPr>
              <a:t>today, not including our logistics partners and delivery drivers. </a:t>
            </a:r>
          </a:p>
          <a:p>
            <a:pPr defTabSz="609630">
              <a:lnSpc>
                <a:spcPts val="2307"/>
              </a:lnSpc>
              <a:spcBef>
                <a:spcPct val="0"/>
              </a:spcBef>
            </a:pPr>
            <a:br>
              <a:rPr lang="en-US" sz="1200" dirty="0">
                <a:solidFill>
                  <a:prstClr val="black"/>
                </a:solidFill>
                <a:latin typeface="Poppins" panose="00000500000000000000" pitchFamily="2" charset="0"/>
                <a:cs typeface="Poppins" panose="00000500000000000000" pitchFamily="2" charset="0"/>
              </a:rPr>
            </a:br>
            <a:r>
              <a:rPr lang="en-US" sz="1200" dirty="0">
                <a:solidFill>
                  <a:prstClr val="black"/>
                </a:solidFill>
                <a:latin typeface="Poppins" panose="00000500000000000000" pitchFamily="2" charset="0"/>
                <a:cs typeface="Poppins" panose="00000500000000000000" pitchFamily="2" charset="0"/>
              </a:rPr>
              <a:t>Woosh is closely involved in conducting feasibility studies and technology reviews for the placement of diaper recycling plants in Flanders to make diaper recycling possible. </a:t>
            </a:r>
            <a:br>
              <a:rPr lang="en-US" sz="1200" dirty="0">
                <a:solidFill>
                  <a:prstClr val="black"/>
                </a:solidFill>
                <a:latin typeface="Poppins" panose="00000500000000000000" pitchFamily="2" charset="0"/>
                <a:cs typeface="Poppins" panose="00000500000000000000" pitchFamily="2" charset="0"/>
              </a:rPr>
            </a:br>
            <a:br>
              <a:rPr lang="en-US" sz="1200" dirty="0">
                <a:solidFill>
                  <a:prstClr val="black"/>
                </a:solidFill>
                <a:latin typeface="Poppins" panose="00000500000000000000" pitchFamily="2" charset="0"/>
                <a:cs typeface="Poppins" panose="00000500000000000000" pitchFamily="2" charset="0"/>
              </a:rPr>
            </a:br>
            <a:endParaRPr lang="en-US" sz="1333" b="1" dirty="0">
              <a:solidFill>
                <a:prstClr val="black"/>
              </a:solidFill>
              <a:latin typeface="Poppins" panose="00000500000000000000" pitchFamily="2" charset="0"/>
              <a:cs typeface="Poppins" panose="00000500000000000000" pitchFamily="2" charset="0"/>
            </a:endParaRPr>
          </a:p>
        </p:txBody>
      </p:sp>
      <p:pic>
        <p:nvPicPr>
          <p:cNvPr id="23" name="Picture 10">
            <a:extLst>
              <a:ext uri="{FF2B5EF4-FFF2-40B4-BE49-F238E27FC236}">
                <a16:creationId xmlns:a16="http://schemas.microsoft.com/office/drawing/2014/main" id="{C9B37A1F-E766-1C7A-D558-2DD1654D64C6}"/>
              </a:ext>
            </a:extLst>
          </p:cNvPr>
          <p:cNvPicPr>
            <a:picLocks noChangeAspect="1"/>
          </p:cNvPicPr>
          <p:nvPr/>
        </p:nvPicPr>
        <p:blipFill>
          <a:blip r:embed="rId2"/>
          <a:srcRect/>
          <a:stretch>
            <a:fillRect/>
          </a:stretch>
        </p:blipFill>
        <p:spPr>
          <a:xfrm>
            <a:off x="10832991" y="6361244"/>
            <a:ext cx="1068027" cy="496757"/>
          </a:xfrm>
          <a:prstGeom prst="rect">
            <a:avLst/>
          </a:prstGeom>
        </p:spPr>
      </p:pic>
      <p:sp>
        <p:nvSpPr>
          <p:cNvPr id="25" name="Tekstvak 12">
            <a:extLst>
              <a:ext uri="{FF2B5EF4-FFF2-40B4-BE49-F238E27FC236}">
                <a16:creationId xmlns:a16="http://schemas.microsoft.com/office/drawing/2014/main" id="{81C172BD-F1CE-E22E-6F04-1D60DE609338}"/>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grpSp>
        <p:nvGrpSpPr>
          <p:cNvPr id="28" name="Group 2">
            <a:extLst>
              <a:ext uri="{FF2B5EF4-FFF2-40B4-BE49-F238E27FC236}">
                <a16:creationId xmlns:a16="http://schemas.microsoft.com/office/drawing/2014/main" id="{C8929555-978A-036B-39D3-BEC5F9A1EC66}"/>
              </a:ext>
            </a:extLst>
          </p:cNvPr>
          <p:cNvGrpSpPr/>
          <p:nvPr/>
        </p:nvGrpSpPr>
        <p:grpSpPr>
          <a:xfrm>
            <a:off x="275125" y="685800"/>
            <a:ext cx="7751275" cy="898630"/>
            <a:chOff x="0" y="0"/>
            <a:chExt cx="3025424" cy="438901"/>
          </a:xfrm>
          <a:solidFill>
            <a:srgbClr val="28A8D9"/>
          </a:solidFill>
        </p:grpSpPr>
        <p:sp>
          <p:nvSpPr>
            <p:cNvPr id="29" name="Freeform 3">
              <a:extLst>
                <a:ext uri="{FF2B5EF4-FFF2-40B4-BE49-F238E27FC236}">
                  <a16:creationId xmlns:a16="http://schemas.microsoft.com/office/drawing/2014/main" id="{BB8CCE59-7665-7446-9F18-FF96F64D9B94}"/>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sp>
        <p:nvSpPr>
          <p:cNvPr id="36" name="TextBox 14">
            <a:extLst>
              <a:ext uri="{FF2B5EF4-FFF2-40B4-BE49-F238E27FC236}">
                <a16:creationId xmlns:a16="http://schemas.microsoft.com/office/drawing/2014/main" id="{B2B6BDCD-7388-FA2C-1C6B-26F1AA51A64E}"/>
              </a:ext>
            </a:extLst>
          </p:cNvPr>
          <p:cNvSpPr txBox="1"/>
          <p:nvPr/>
        </p:nvSpPr>
        <p:spPr>
          <a:xfrm>
            <a:off x="373056" y="558108"/>
            <a:ext cx="7043745" cy="924740"/>
          </a:xfrm>
          <a:prstGeom prst="rect">
            <a:avLst/>
          </a:prstGeom>
        </p:spPr>
        <p:txBody>
          <a:bodyPr wrap="square" lIns="0" tIns="0" rIns="0" bIns="0" rtlCol="0" anchor="t">
            <a:spAutoFit/>
          </a:bodyPr>
          <a:lstStyle/>
          <a:p>
            <a:pPr defTabSz="609630">
              <a:lnSpc>
                <a:spcPts val="8378"/>
              </a:lnSpc>
            </a:pPr>
            <a:r>
              <a:rPr lang="en-US" sz="4000" dirty="0">
                <a:solidFill>
                  <a:prstClr val="white"/>
                </a:solidFill>
                <a:latin typeface="Lexend Deca" pitchFamily="2" charset="0"/>
              </a:rPr>
              <a:t>Woosh today</a:t>
            </a:r>
          </a:p>
        </p:txBody>
      </p:sp>
      <p:pic>
        <p:nvPicPr>
          <p:cNvPr id="4" name="Afbeelding 3">
            <a:extLst>
              <a:ext uri="{FF2B5EF4-FFF2-40B4-BE49-F238E27FC236}">
                <a16:creationId xmlns:a16="http://schemas.microsoft.com/office/drawing/2014/main" id="{2C432496-4834-7824-E45F-4EEDC867D56C}"/>
              </a:ext>
            </a:extLst>
          </p:cNvPr>
          <p:cNvPicPr>
            <a:picLocks noChangeAspect="1"/>
          </p:cNvPicPr>
          <p:nvPr/>
        </p:nvPicPr>
        <p:blipFill>
          <a:blip r:embed="rId3"/>
          <a:stretch>
            <a:fillRect/>
          </a:stretch>
        </p:blipFill>
        <p:spPr>
          <a:xfrm>
            <a:off x="262236" y="2006600"/>
            <a:ext cx="5941673" cy="3610582"/>
          </a:xfrm>
          <a:prstGeom prst="rect">
            <a:avLst/>
          </a:prstGeom>
        </p:spPr>
      </p:pic>
    </p:spTree>
    <p:extLst>
      <p:ext uri="{BB962C8B-B14F-4D97-AF65-F5344CB8AC3E}">
        <p14:creationId xmlns:p14="http://schemas.microsoft.com/office/powerpoint/2010/main" val="278957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9" descr="Afbeelding met persoon, jong, kind, jongen&#10;&#10;Automatisch gegenereerde beschrijving">
            <a:extLst>
              <a:ext uri="{FF2B5EF4-FFF2-40B4-BE49-F238E27FC236}">
                <a16:creationId xmlns:a16="http://schemas.microsoft.com/office/drawing/2014/main" id="{9C3867F2-D7CC-D5B8-608F-44BDB2F2D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658"/>
          <a:stretch/>
        </p:blipFill>
        <p:spPr>
          <a:xfrm>
            <a:off x="6278864" y="0"/>
            <a:ext cx="5913137" cy="6853649"/>
          </a:xfrm>
          <a:prstGeom prst="rect">
            <a:avLst/>
          </a:prstGeom>
        </p:spPr>
      </p:pic>
      <p:sp>
        <p:nvSpPr>
          <p:cNvPr id="18" name="TextBox 18"/>
          <p:cNvSpPr txBox="1"/>
          <p:nvPr/>
        </p:nvSpPr>
        <p:spPr>
          <a:xfrm>
            <a:off x="565217" y="1905000"/>
            <a:ext cx="5464631" cy="4108304"/>
          </a:xfrm>
          <a:prstGeom prst="rect">
            <a:avLst/>
          </a:prstGeom>
        </p:spPr>
        <p:txBody>
          <a:bodyPr lIns="0" tIns="0" rIns="0" bIns="0" rtlCol="0" anchor="t">
            <a:spAutoFit/>
          </a:bodyPr>
          <a:lstStyle/>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Woosh is </a:t>
            </a:r>
            <a:r>
              <a:rPr lang="en-US" sz="1467" b="1" dirty="0">
                <a:solidFill>
                  <a:prstClr val="black"/>
                </a:solidFill>
                <a:latin typeface="Poppins" panose="00000500000000000000" pitchFamily="2" charset="0"/>
                <a:cs typeface="Poppins" panose="00000500000000000000" pitchFamily="2" charset="0"/>
              </a:rPr>
              <a:t>scaling to 1,000 daycares </a:t>
            </a:r>
            <a:r>
              <a:rPr lang="en-US" sz="1467" dirty="0">
                <a:solidFill>
                  <a:prstClr val="black"/>
                </a:solidFill>
                <a:latin typeface="Poppins" panose="00000500000000000000" pitchFamily="2" charset="0"/>
                <a:cs typeface="Poppins" panose="00000500000000000000" pitchFamily="2" charset="0"/>
              </a:rPr>
              <a:t>or </a:t>
            </a:r>
            <a:r>
              <a:rPr lang="en-US" sz="1467" b="1" dirty="0">
                <a:solidFill>
                  <a:prstClr val="black"/>
                </a:solidFill>
                <a:latin typeface="Poppins" panose="00000500000000000000" pitchFamily="2" charset="0"/>
                <a:cs typeface="Poppins" panose="00000500000000000000" pitchFamily="2" charset="0"/>
              </a:rPr>
              <a:t>25,000 child places </a:t>
            </a:r>
            <a:r>
              <a:rPr lang="en-US" sz="1467" dirty="0">
                <a:solidFill>
                  <a:prstClr val="black"/>
                </a:solidFill>
                <a:latin typeface="Poppins" panose="00000500000000000000" pitchFamily="2" charset="0"/>
                <a:cs typeface="Poppins" panose="00000500000000000000" pitchFamily="2" charset="0"/>
              </a:rPr>
              <a:t>in Belgium over the next 12-16 months.</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In selected regions in Q3 2022 we are rolling out </a:t>
            </a:r>
            <a:r>
              <a:rPr lang="en-US" sz="1467" b="1" dirty="0">
                <a:solidFill>
                  <a:prstClr val="black"/>
                </a:solidFill>
                <a:latin typeface="Poppins" panose="00000500000000000000" pitchFamily="2" charset="0"/>
                <a:cs typeface="Poppins" panose="00000500000000000000" pitchFamily="2" charset="0"/>
              </a:rPr>
              <a:t>Woosh at home</a:t>
            </a:r>
            <a:r>
              <a:rPr lang="en-US" sz="1467" dirty="0">
                <a:solidFill>
                  <a:prstClr val="black"/>
                </a:solidFill>
                <a:latin typeface="Poppins" panose="00000500000000000000" pitchFamily="2" charset="0"/>
                <a:cs typeface="Poppins" panose="00000500000000000000" pitchFamily="2" charset="0"/>
              </a:rPr>
              <a:t>, our first B2C service.</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The first steps to extend the Woosh model to </a:t>
            </a:r>
            <a:r>
              <a:rPr lang="en-US" sz="1467" b="1" dirty="0">
                <a:solidFill>
                  <a:prstClr val="black"/>
                </a:solidFill>
                <a:latin typeface="Poppins" panose="00000500000000000000" pitchFamily="2" charset="0"/>
                <a:cs typeface="Poppins" panose="00000500000000000000" pitchFamily="2" charset="0"/>
              </a:rPr>
              <a:t>other sectors </a:t>
            </a:r>
            <a:r>
              <a:rPr lang="en-US" sz="1467" dirty="0">
                <a:solidFill>
                  <a:prstClr val="black"/>
                </a:solidFill>
                <a:latin typeface="Poppins" panose="00000500000000000000" pitchFamily="2" charset="0"/>
                <a:cs typeface="Poppins" panose="00000500000000000000" pitchFamily="2" charset="0"/>
              </a:rPr>
              <a:t>are being investigated.</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Development of a </a:t>
            </a:r>
            <a:r>
              <a:rPr lang="en-US" sz="1467" b="1" dirty="0">
                <a:solidFill>
                  <a:prstClr val="black"/>
                </a:solidFill>
                <a:latin typeface="Poppins" panose="00000500000000000000" pitchFamily="2" charset="0"/>
                <a:cs typeface="Poppins" panose="00000500000000000000" pitchFamily="2" charset="0"/>
              </a:rPr>
              <a:t>circular product portfolio </a:t>
            </a:r>
            <a:r>
              <a:rPr lang="en-US" sz="1467" dirty="0">
                <a:solidFill>
                  <a:prstClr val="black"/>
                </a:solidFill>
                <a:latin typeface="Poppins" panose="00000500000000000000" pitchFamily="2" charset="0"/>
                <a:cs typeface="Poppins" panose="00000500000000000000" pitchFamily="2" charset="0"/>
              </a:rPr>
              <a:t>including</a:t>
            </a:r>
            <a:r>
              <a:rPr lang="en-US" sz="1467" b="1" dirty="0">
                <a:solidFill>
                  <a:prstClr val="black"/>
                </a:solidFill>
                <a:latin typeface="Poppins" panose="00000500000000000000" pitchFamily="2" charset="0"/>
                <a:cs typeface="Poppins" panose="00000500000000000000" pitchFamily="2" charset="0"/>
              </a:rPr>
              <a:t> a diaper designed for recycling </a:t>
            </a:r>
            <a:r>
              <a:rPr lang="en-US" sz="1467" dirty="0">
                <a:solidFill>
                  <a:prstClr val="black"/>
                </a:solidFill>
                <a:latin typeface="Poppins" panose="00000500000000000000" pitchFamily="2" charset="0"/>
                <a:cs typeface="Poppins" panose="00000500000000000000" pitchFamily="2" charset="0"/>
              </a:rPr>
              <a:t>and making optimal use of our unique logistics model.</a:t>
            </a:r>
          </a:p>
          <a:p>
            <a:pPr marL="228611" indent="-228611" defTabSz="609630">
              <a:lnSpc>
                <a:spcPts val="2307"/>
              </a:lnSpc>
              <a:spcBef>
                <a:spcPct val="0"/>
              </a:spcBef>
              <a:buFont typeface="Arial" panose="020B0604020202020204" pitchFamily="34" charset="0"/>
              <a:buChar char="•"/>
            </a:pPr>
            <a:endParaRPr lang="en-US" sz="1467" dirty="0">
              <a:solidFill>
                <a:prstClr val="black"/>
              </a:solidFill>
              <a:latin typeface="Poppins" panose="00000500000000000000" pitchFamily="2" charset="0"/>
              <a:cs typeface="Poppins" panose="00000500000000000000" pitchFamily="2" charset="0"/>
            </a:endParaRPr>
          </a:p>
          <a:p>
            <a:pPr marL="228611" indent="-228611" defTabSz="609630">
              <a:lnSpc>
                <a:spcPts val="2307"/>
              </a:lnSpc>
              <a:spcBef>
                <a:spcPct val="0"/>
              </a:spcBef>
              <a:buFont typeface="Arial" panose="020B0604020202020204" pitchFamily="34" charset="0"/>
              <a:buChar char="•"/>
            </a:pPr>
            <a:r>
              <a:rPr lang="en-US" sz="1467" dirty="0">
                <a:solidFill>
                  <a:prstClr val="black"/>
                </a:solidFill>
                <a:latin typeface="Poppins" panose="00000500000000000000" pitchFamily="2" charset="0"/>
                <a:cs typeface="Poppins" panose="00000500000000000000" pitchFamily="2" charset="0"/>
              </a:rPr>
              <a:t>Woosh has </a:t>
            </a:r>
            <a:r>
              <a:rPr lang="en-US" sz="1467" b="1" dirty="0">
                <a:solidFill>
                  <a:prstClr val="black"/>
                </a:solidFill>
                <a:latin typeface="Poppins" panose="00000500000000000000" pitchFamily="2" charset="0"/>
                <a:cs typeface="Poppins" panose="00000500000000000000" pitchFamily="2" charset="0"/>
              </a:rPr>
              <a:t>international ambitions</a:t>
            </a:r>
            <a:r>
              <a:rPr lang="en-US" sz="1467" dirty="0">
                <a:solidFill>
                  <a:prstClr val="black"/>
                </a:solidFill>
                <a:latin typeface="Poppins" panose="00000500000000000000" pitchFamily="2" charset="0"/>
                <a:cs typeface="Poppins" panose="00000500000000000000" pitchFamily="2" charset="0"/>
              </a:rPr>
              <a:t>.</a:t>
            </a:r>
          </a:p>
        </p:txBody>
      </p:sp>
      <p:sp>
        <p:nvSpPr>
          <p:cNvPr id="25" name="Tekstvak 12">
            <a:extLst>
              <a:ext uri="{FF2B5EF4-FFF2-40B4-BE49-F238E27FC236}">
                <a16:creationId xmlns:a16="http://schemas.microsoft.com/office/drawing/2014/main" id="{81C172BD-F1CE-E22E-6F04-1D60DE609338}"/>
              </a:ext>
            </a:extLst>
          </p:cNvPr>
          <p:cNvSpPr txBox="1"/>
          <p:nvPr/>
        </p:nvSpPr>
        <p:spPr>
          <a:xfrm>
            <a:off x="5261063" y="6607428"/>
            <a:ext cx="1669875" cy="276999"/>
          </a:xfrm>
          <a:prstGeom prst="rect">
            <a:avLst/>
          </a:prstGeom>
          <a:noFill/>
        </p:spPr>
        <p:txBody>
          <a:bodyPr wrap="square">
            <a:spAutoFit/>
          </a:bodyPr>
          <a:lstStyle/>
          <a:p>
            <a:pPr algn="ctr" defTabSz="609630"/>
            <a:r>
              <a:rPr lang="en-US" sz="1200" i="1" dirty="0">
                <a:solidFill>
                  <a:prstClr val="black">
                    <a:lumMod val="50000"/>
                    <a:lumOff val="50000"/>
                  </a:prstClr>
                </a:solidFill>
                <a:latin typeface="Poppins" panose="00000500000000000000" pitchFamily="2" charset="0"/>
                <a:cs typeface="Poppins" panose="00000500000000000000" pitchFamily="2" charset="0"/>
              </a:rPr>
              <a:t>confidential</a:t>
            </a:r>
            <a:endParaRPr lang="nl-BE" sz="1200" i="1" dirty="0">
              <a:solidFill>
                <a:prstClr val="black">
                  <a:lumMod val="50000"/>
                  <a:lumOff val="50000"/>
                </a:prstClr>
              </a:solidFill>
              <a:latin typeface="Calibri"/>
            </a:endParaRPr>
          </a:p>
        </p:txBody>
      </p:sp>
      <p:grpSp>
        <p:nvGrpSpPr>
          <p:cNvPr id="28" name="Group 2">
            <a:extLst>
              <a:ext uri="{FF2B5EF4-FFF2-40B4-BE49-F238E27FC236}">
                <a16:creationId xmlns:a16="http://schemas.microsoft.com/office/drawing/2014/main" id="{C8929555-978A-036B-39D3-BEC5F9A1EC66}"/>
              </a:ext>
            </a:extLst>
          </p:cNvPr>
          <p:cNvGrpSpPr/>
          <p:nvPr/>
        </p:nvGrpSpPr>
        <p:grpSpPr>
          <a:xfrm>
            <a:off x="275125" y="685800"/>
            <a:ext cx="7243275" cy="898630"/>
            <a:chOff x="0" y="0"/>
            <a:chExt cx="3025424" cy="438901"/>
          </a:xfrm>
          <a:solidFill>
            <a:srgbClr val="28A8D9"/>
          </a:solidFill>
        </p:grpSpPr>
        <p:sp>
          <p:nvSpPr>
            <p:cNvPr id="29" name="Freeform 3">
              <a:extLst>
                <a:ext uri="{FF2B5EF4-FFF2-40B4-BE49-F238E27FC236}">
                  <a16:creationId xmlns:a16="http://schemas.microsoft.com/office/drawing/2014/main" id="{BB8CCE59-7665-7446-9F18-FF96F64D9B94}"/>
                </a:ext>
              </a:extLst>
            </p:cNvPr>
            <p:cNvSpPr/>
            <p:nvPr/>
          </p:nvSpPr>
          <p:spPr>
            <a:xfrm>
              <a:off x="0" y="0"/>
              <a:ext cx="3025424" cy="438901"/>
            </a:xfrm>
            <a:custGeom>
              <a:avLst/>
              <a:gdLst/>
              <a:ahLst/>
              <a:cxnLst/>
              <a:rect l="l" t="t" r="r" b="b"/>
              <a:pathLst>
                <a:path w="3025424" h="438901">
                  <a:moveTo>
                    <a:pt x="0" y="0"/>
                  </a:moveTo>
                  <a:lnTo>
                    <a:pt x="3025424" y="0"/>
                  </a:lnTo>
                  <a:lnTo>
                    <a:pt x="3025424" y="438901"/>
                  </a:lnTo>
                  <a:lnTo>
                    <a:pt x="0" y="438901"/>
                  </a:lnTo>
                  <a:close/>
                </a:path>
              </a:pathLst>
            </a:custGeom>
            <a:grpFill/>
          </p:spPr>
        </p:sp>
      </p:grpSp>
      <p:sp>
        <p:nvSpPr>
          <p:cNvPr id="36" name="TextBox 14">
            <a:extLst>
              <a:ext uri="{FF2B5EF4-FFF2-40B4-BE49-F238E27FC236}">
                <a16:creationId xmlns:a16="http://schemas.microsoft.com/office/drawing/2014/main" id="{B2B6BDCD-7388-FA2C-1C6B-26F1AA51A64E}"/>
              </a:ext>
            </a:extLst>
          </p:cNvPr>
          <p:cNvSpPr txBox="1"/>
          <p:nvPr/>
        </p:nvSpPr>
        <p:spPr>
          <a:xfrm>
            <a:off x="373056" y="558108"/>
            <a:ext cx="6840545" cy="924740"/>
          </a:xfrm>
          <a:prstGeom prst="rect">
            <a:avLst/>
          </a:prstGeom>
        </p:spPr>
        <p:txBody>
          <a:bodyPr wrap="square" lIns="0" tIns="0" rIns="0" bIns="0" rtlCol="0" anchor="t">
            <a:spAutoFit/>
          </a:bodyPr>
          <a:lstStyle/>
          <a:p>
            <a:pPr defTabSz="609630">
              <a:lnSpc>
                <a:spcPts val="8378"/>
              </a:lnSpc>
            </a:pPr>
            <a:r>
              <a:rPr lang="en-US" sz="4000" dirty="0">
                <a:solidFill>
                  <a:prstClr val="white"/>
                </a:solidFill>
                <a:latin typeface="Lexend Deca" pitchFamily="2" charset="0"/>
              </a:rPr>
              <a:t>Woosh tomorrow</a:t>
            </a:r>
          </a:p>
        </p:txBody>
      </p:sp>
    </p:spTree>
    <p:extLst>
      <p:ext uri="{BB962C8B-B14F-4D97-AF65-F5344CB8AC3E}">
        <p14:creationId xmlns:p14="http://schemas.microsoft.com/office/powerpoint/2010/main" val="2296020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96E4A20-227D-0649-A75C-537697746246}"/>
              </a:ext>
            </a:extLst>
          </p:cNvPr>
          <p:cNvSpPr/>
          <p:nvPr/>
        </p:nvSpPr>
        <p:spPr>
          <a:xfrm>
            <a:off x="-50800" y="-127000"/>
            <a:ext cx="12344400" cy="7112000"/>
          </a:xfrm>
          <a:prstGeom prst="rect">
            <a:avLst/>
          </a:prstGeom>
          <a:solidFill>
            <a:srgbClr val="28A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nl-BE" sz="1200">
              <a:solidFill>
                <a:prstClr val="white"/>
              </a:solidFill>
              <a:latin typeface="Calibri"/>
            </a:endParaRPr>
          </a:p>
        </p:txBody>
      </p:sp>
      <p:pic>
        <p:nvPicPr>
          <p:cNvPr id="4" name="Picture 3" descr="Logo&#10;&#10;Description automatically generated">
            <a:extLst>
              <a:ext uri="{FF2B5EF4-FFF2-40B4-BE49-F238E27FC236}">
                <a16:creationId xmlns:a16="http://schemas.microsoft.com/office/drawing/2014/main" id="{193C8EB3-4C0B-BA61-1767-4F3BDD60E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307" y="2616200"/>
            <a:ext cx="3319293" cy="1533145"/>
          </a:xfrm>
          <a:prstGeom prst="rect">
            <a:avLst/>
          </a:prstGeom>
        </p:spPr>
      </p:pic>
      <p:sp>
        <p:nvSpPr>
          <p:cNvPr id="5" name="TextBox 4">
            <a:extLst>
              <a:ext uri="{FF2B5EF4-FFF2-40B4-BE49-F238E27FC236}">
                <a16:creationId xmlns:a16="http://schemas.microsoft.com/office/drawing/2014/main" id="{EC9188EA-2EC9-EBDD-1134-B300736DBF21}"/>
              </a:ext>
            </a:extLst>
          </p:cNvPr>
          <p:cNvSpPr txBox="1"/>
          <p:nvPr/>
        </p:nvSpPr>
        <p:spPr>
          <a:xfrm>
            <a:off x="4584700" y="3923550"/>
            <a:ext cx="3022600" cy="211468"/>
          </a:xfrm>
          <a:prstGeom prst="rect">
            <a:avLst/>
          </a:prstGeom>
        </p:spPr>
        <p:txBody>
          <a:bodyPr wrap="square" lIns="0" tIns="0" rIns="0" bIns="0" rtlCol="0" anchor="t">
            <a:spAutoFit/>
          </a:bodyPr>
          <a:lstStyle/>
          <a:p>
            <a:pPr defTabSz="609630">
              <a:lnSpc>
                <a:spcPts val="1764"/>
              </a:lnSpc>
              <a:spcBef>
                <a:spcPct val="0"/>
              </a:spcBef>
            </a:pPr>
            <a:r>
              <a:rPr lang="en-US" sz="1067" dirty="0">
                <a:solidFill>
                  <a:prstClr val="white"/>
                </a:solidFill>
                <a:latin typeface="Poppins" panose="00000500000000000000" pitchFamily="2" charset="0"/>
                <a:cs typeface="Poppins" panose="00000500000000000000" pitchFamily="2" charset="0"/>
              </a:rPr>
              <a:t>together we make diaper recycling possible</a:t>
            </a:r>
          </a:p>
        </p:txBody>
      </p:sp>
    </p:spTree>
    <p:extLst>
      <p:ext uri="{BB962C8B-B14F-4D97-AF65-F5344CB8AC3E}">
        <p14:creationId xmlns:p14="http://schemas.microsoft.com/office/powerpoint/2010/main" val="1373325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943AA0-75DF-4929-B104-E5AB5138CBB1}"/>
              </a:ext>
            </a:extLst>
          </p:cNvPr>
          <p:cNvSpPr>
            <a:spLocks noGrp="1"/>
          </p:cNvSpPr>
          <p:nvPr>
            <p:ph type="sldNum" sz="quarter" idx="12"/>
          </p:nvPr>
        </p:nvSpPr>
        <p:spPr/>
        <p:txBody>
          <a:bodyPr/>
          <a:lstStyle/>
          <a:p>
            <a:fld id="{75D616E3-A3ED-427F-B488-0E0CA6116B40}" type="slidenum">
              <a:rPr lang="nl-BE" smtClean="0"/>
              <a:pPr/>
              <a:t>36</a:t>
            </a:fld>
            <a:endParaRPr lang="nl-BE" dirty="0"/>
          </a:p>
        </p:txBody>
      </p:sp>
      <p:sp>
        <p:nvSpPr>
          <p:cNvPr id="8" name="Text Placeholder 6">
            <a:extLst>
              <a:ext uri="{FF2B5EF4-FFF2-40B4-BE49-F238E27FC236}">
                <a16:creationId xmlns:a16="http://schemas.microsoft.com/office/drawing/2014/main" id="{8C511706-08B5-4DD1-A4F8-EC7E6D448AB1}"/>
              </a:ext>
            </a:extLst>
          </p:cNvPr>
          <p:cNvSpPr txBox="1">
            <a:spLocks/>
          </p:cNvSpPr>
          <p:nvPr/>
        </p:nvSpPr>
        <p:spPr>
          <a:xfrm>
            <a:off x="660024" y="1377516"/>
            <a:ext cx="11261946" cy="3982085"/>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355600" indent="-266700" algn="l" defTabSz="914400" rtl="0" eaLnBrk="1" latinLnBrk="0" hangingPunct="1">
              <a:lnSpc>
                <a:spcPct val="90000"/>
              </a:lnSpc>
              <a:spcBef>
                <a:spcPts val="500"/>
              </a:spcBef>
              <a:buFont typeface="Montserrat" panose="00000500000000000000" pitchFamily="2" charset="0"/>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Montserrat" panose="00000500000000000000"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7037" indent="-342900">
              <a:buFontTx/>
              <a:buChar char="-"/>
            </a:pPr>
            <a:r>
              <a:rPr lang="nl-BE" dirty="0">
                <a:sym typeface="Wingdings" panose="05000000000000000000" pitchFamily="2" charset="2"/>
              </a:rPr>
              <a:t>Research</a:t>
            </a:r>
          </a:p>
          <a:p>
            <a:pPr marL="782637" lvl="1" indent="-342900">
              <a:buFontTx/>
              <a:buChar char="-"/>
            </a:pPr>
            <a:r>
              <a:rPr lang="nl-BE" dirty="0" err="1">
                <a:sym typeface="Wingdings" panose="05000000000000000000" pitchFamily="2" charset="2"/>
              </a:rPr>
              <a:t>Shrimp</a:t>
            </a:r>
            <a:r>
              <a:rPr lang="nl-BE" dirty="0">
                <a:sym typeface="Wingdings" panose="05000000000000000000" pitchFamily="2" charset="2"/>
              </a:rPr>
              <a:t> </a:t>
            </a:r>
            <a:r>
              <a:rPr lang="nl-BE" dirty="0" err="1">
                <a:sym typeface="Wingdings" panose="05000000000000000000" pitchFamily="2" charset="2"/>
              </a:rPr>
              <a:t>peels</a:t>
            </a:r>
            <a:r>
              <a:rPr lang="nl-BE" dirty="0">
                <a:sym typeface="Wingdings" panose="05000000000000000000" pitchFamily="2" charset="2"/>
              </a:rPr>
              <a:t> / </a:t>
            </a:r>
            <a:r>
              <a:rPr lang="nl-BE" dirty="0" err="1">
                <a:sym typeface="Wingdings" panose="05000000000000000000" pitchFamily="2" charset="2"/>
              </a:rPr>
              <a:t>chitosan</a:t>
            </a:r>
            <a:r>
              <a:rPr lang="nl-BE" dirty="0">
                <a:sym typeface="Wingdings" panose="05000000000000000000" pitchFamily="2" charset="2"/>
              </a:rPr>
              <a:t> (Vives)</a:t>
            </a:r>
          </a:p>
          <a:p>
            <a:pPr marL="782637" lvl="1" indent="-342900">
              <a:buFontTx/>
              <a:buChar char="-"/>
            </a:pPr>
            <a:r>
              <a:rPr lang="nl-BE" dirty="0">
                <a:sym typeface="Wingdings" panose="05000000000000000000" pitchFamily="2" charset="2"/>
              </a:rPr>
              <a:t>Mussel </a:t>
            </a:r>
            <a:r>
              <a:rPr lang="nl-BE" dirty="0" err="1">
                <a:sym typeface="Wingdings" panose="05000000000000000000" pitchFamily="2" charset="2"/>
              </a:rPr>
              <a:t>shells</a:t>
            </a:r>
            <a:r>
              <a:rPr lang="nl-BE" dirty="0">
                <a:sym typeface="Wingdings" panose="05000000000000000000" pitchFamily="2" charset="2"/>
              </a:rPr>
              <a:t> (VLIZ &amp; </a:t>
            </a:r>
            <a:r>
              <a:rPr lang="nl-BE" dirty="0" err="1">
                <a:sym typeface="Wingdings" panose="05000000000000000000" pitchFamily="2" charset="2"/>
              </a:rPr>
              <a:t>coastal</a:t>
            </a:r>
            <a:r>
              <a:rPr lang="nl-BE" dirty="0">
                <a:sym typeface="Wingdings" panose="05000000000000000000" pitchFamily="2" charset="2"/>
              </a:rPr>
              <a:t> </a:t>
            </a:r>
            <a:r>
              <a:rPr lang="nl-BE" dirty="0" err="1">
                <a:sym typeface="Wingdings" panose="05000000000000000000" pitchFamily="2" charset="2"/>
              </a:rPr>
              <a:t>cities</a:t>
            </a:r>
            <a:r>
              <a:rPr lang="nl-BE" dirty="0">
                <a:sym typeface="Wingdings" panose="05000000000000000000" pitchFamily="2" charset="2"/>
              </a:rPr>
              <a:t> )</a:t>
            </a:r>
          </a:p>
          <a:p>
            <a:pPr marL="782637" lvl="1" indent="-342900">
              <a:buFontTx/>
              <a:buChar char="-"/>
            </a:pPr>
            <a:r>
              <a:rPr lang="nl-BE" dirty="0">
                <a:sym typeface="Wingdings" panose="05000000000000000000" pitchFamily="2" charset="2"/>
              </a:rPr>
              <a:t>Bitumen roofing (Derbigum)</a:t>
            </a:r>
          </a:p>
          <a:p>
            <a:pPr marL="782637" lvl="1" indent="-342900">
              <a:buFontTx/>
              <a:buChar char="-"/>
            </a:pPr>
            <a:r>
              <a:rPr lang="nl-BE" dirty="0">
                <a:sym typeface="Wingdings" panose="05000000000000000000" pitchFamily="2" charset="2"/>
              </a:rPr>
              <a:t>Coffee </a:t>
            </a:r>
            <a:r>
              <a:rPr lang="nl-BE" dirty="0" err="1">
                <a:sym typeface="Wingdings" panose="05000000000000000000" pitchFamily="2" charset="2"/>
              </a:rPr>
              <a:t>ground</a:t>
            </a:r>
            <a:r>
              <a:rPr lang="nl-BE" dirty="0">
                <a:sym typeface="Wingdings" panose="05000000000000000000" pitchFamily="2" charset="2"/>
              </a:rPr>
              <a:t> as a </a:t>
            </a:r>
            <a:r>
              <a:rPr lang="nl-BE" dirty="0" err="1">
                <a:sym typeface="Wingdings" panose="05000000000000000000" pitchFamily="2" charset="2"/>
              </a:rPr>
              <a:t>fertilizer</a:t>
            </a:r>
            <a:r>
              <a:rPr lang="nl-BE" dirty="0">
                <a:sym typeface="Wingdings" panose="05000000000000000000" pitchFamily="2" charset="2"/>
              </a:rPr>
              <a:t> (Group DC)</a:t>
            </a:r>
          </a:p>
          <a:p>
            <a:pPr marL="427037" indent="-342900">
              <a:buFontTx/>
              <a:buChar char="-"/>
            </a:pPr>
            <a:r>
              <a:rPr lang="nl-BE" dirty="0">
                <a:sym typeface="Wingdings" panose="05000000000000000000" pitchFamily="2" charset="2"/>
              </a:rPr>
              <a:t>Water </a:t>
            </a:r>
            <a:r>
              <a:rPr lang="nl-BE" dirty="0" err="1">
                <a:sym typeface="Wingdings" panose="05000000000000000000" pitchFamily="2" charset="2"/>
              </a:rPr>
              <a:t>reuse</a:t>
            </a:r>
            <a:endParaRPr lang="nl-BE" dirty="0">
              <a:sym typeface="Wingdings" panose="05000000000000000000" pitchFamily="2" charset="2"/>
            </a:endParaRPr>
          </a:p>
          <a:p>
            <a:pPr marL="427037" indent="-342900">
              <a:buFontTx/>
              <a:buChar char="-"/>
            </a:pPr>
            <a:r>
              <a:rPr lang="nl-BE" dirty="0" err="1">
                <a:sym typeface="Wingdings" panose="05000000000000000000" pitchFamily="2" charset="2"/>
              </a:rPr>
              <a:t>Sustainable</a:t>
            </a:r>
            <a:r>
              <a:rPr lang="nl-BE" dirty="0">
                <a:sym typeface="Wingdings" panose="05000000000000000000" pitchFamily="2" charset="2"/>
              </a:rPr>
              <a:t> energy (</a:t>
            </a:r>
            <a:r>
              <a:rPr lang="nl-BE" dirty="0" err="1">
                <a:sym typeface="Wingdings" panose="05000000000000000000" pitchFamily="2" charset="2"/>
              </a:rPr>
              <a:t>solar</a:t>
            </a:r>
            <a:r>
              <a:rPr lang="nl-BE" dirty="0">
                <a:sym typeface="Wingdings" panose="05000000000000000000" pitchFamily="2" charset="2"/>
              </a:rPr>
              <a:t> panels / wind energy)</a:t>
            </a:r>
          </a:p>
          <a:p>
            <a:pPr marL="427037" indent="-342900">
              <a:buFontTx/>
              <a:buChar char="-"/>
            </a:pPr>
            <a:r>
              <a:rPr lang="nl-BE" dirty="0" err="1">
                <a:sym typeface="Wingdings" panose="05000000000000000000" pitchFamily="2" charset="2"/>
              </a:rPr>
              <a:t>Leverage</a:t>
            </a:r>
            <a:r>
              <a:rPr lang="nl-BE" dirty="0">
                <a:sym typeface="Wingdings" panose="05000000000000000000" pitchFamily="2" charset="2"/>
              </a:rPr>
              <a:t> </a:t>
            </a:r>
            <a:r>
              <a:rPr lang="nl-BE" dirty="0" err="1">
                <a:sym typeface="Wingdings" panose="05000000000000000000" pitchFamily="2" charset="2"/>
              </a:rPr>
              <a:t>future</a:t>
            </a:r>
            <a:r>
              <a:rPr lang="nl-BE" dirty="0">
                <a:sym typeface="Wingdings" panose="05000000000000000000" pitchFamily="2" charset="2"/>
              </a:rPr>
              <a:t> research </a:t>
            </a:r>
            <a:r>
              <a:rPr lang="nl-BE" dirty="0" err="1">
                <a:sym typeface="Wingdings" panose="05000000000000000000" pitchFamily="2" charset="2"/>
              </a:rPr>
              <a:t>and</a:t>
            </a:r>
            <a:r>
              <a:rPr lang="nl-BE" dirty="0">
                <a:sym typeface="Wingdings" panose="05000000000000000000" pitchFamily="2" charset="2"/>
              </a:rPr>
              <a:t> </a:t>
            </a:r>
            <a:r>
              <a:rPr lang="nl-BE" dirty="0" err="1">
                <a:sym typeface="Wingdings" panose="05000000000000000000" pitchFamily="2" charset="2"/>
              </a:rPr>
              <a:t>collaboration</a:t>
            </a:r>
            <a:r>
              <a:rPr lang="nl-BE" dirty="0">
                <a:sym typeface="Wingdings" panose="05000000000000000000" pitchFamily="2" charset="2"/>
              </a:rPr>
              <a:t> </a:t>
            </a:r>
            <a:r>
              <a:rPr lang="nl-BE" dirty="0" err="1">
                <a:sym typeface="Wingdings" panose="05000000000000000000" pitchFamily="2" charset="2"/>
              </a:rPr>
              <a:t>with</a:t>
            </a:r>
            <a:r>
              <a:rPr lang="nl-BE" dirty="0">
                <a:sym typeface="Wingdings" panose="05000000000000000000" pitchFamily="2" charset="2"/>
              </a:rPr>
              <a:t> </a:t>
            </a:r>
            <a:r>
              <a:rPr lang="nl-BE" dirty="0" err="1">
                <a:sym typeface="Wingdings" panose="05000000000000000000" pitchFamily="2" charset="2"/>
              </a:rPr>
              <a:t>businesses</a:t>
            </a:r>
            <a:endParaRPr lang="nl-BE" dirty="0">
              <a:sym typeface="Wingdings" panose="05000000000000000000" pitchFamily="2" charset="2"/>
            </a:endParaRPr>
          </a:p>
        </p:txBody>
      </p:sp>
      <p:sp>
        <p:nvSpPr>
          <p:cNvPr id="10" name="Title 15">
            <a:extLst>
              <a:ext uri="{FF2B5EF4-FFF2-40B4-BE49-F238E27FC236}">
                <a16:creationId xmlns:a16="http://schemas.microsoft.com/office/drawing/2014/main" id="{C6AE851E-3AC9-4BA4-92ED-E5CE567895C5}"/>
              </a:ext>
            </a:extLst>
          </p:cNvPr>
          <p:cNvSpPr txBox="1">
            <a:spLocks/>
          </p:cNvSpPr>
          <p:nvPr/>
        </p:nvSpPr>
        <p:spPr>
          <a:xfrm>
            <a:off x="660024" y="346651"/>
            <a:ext cx="8880906" cy="10308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5400" b="1" dirty="0" err="1">
                <a:solidFill>
                  <a:schemeClr val="tx2"/>
                </a:solidFill>
                <a:latin typeface="Montserrat ExtraBold" panose="00000900000000000000" pitchFamily="2" charset="0"/>
              </a:rPr>
              <a:t>What’s</a:t>
            </a:r>
            <a:r>
              <a:rPr lang="nl-BE" sz="5400" b="1" dirty="0">
                <a:solidFill>
                  <a:schemeClr val="tx2"/>
                </a:solidFill>
                <a:latin typeface="Montserrat ExtraBold" panose="00000900000000000000" pitchFamily="2" charset="0"/>
              </a:rPr>
              <a:t> next?</a:t>
            </a:r>
          </a:p>
        </p:txBody>
      </p:sp>
    </p:spTree>
    <p:extLst>
      <p:ext uri="{BB962C8B-B14F-4D97-AF65-F5344CB8AC3E}">
        <p14:creationId xmlns:p14="http://schemas.microsoft.com/office/powerpoint/2010/main" val="285007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CE0331-C951-76B6-A0E7-6862361743ED}"/>
              </a:ext>
            </a:extLst>
          </p:cNvPr>
          <p:cNvSpPr>
            <a:spLocks noGrp="1"/>
          </p:cNvSpPr>
          <p:nvPr>
            <p:ph type="title"/>
          </p:nvPr>
        </p:nvSpPr>
        <p:spPr/>
        <p:txBody>
          <a:bodyPr/>
          <a:lstStyle/>
          <a:p>
            <a:r>
              <a:rPr lang="nl-BE" dirty="0" err="1"/>
              <a:t>Thank</a:t>
            </a:r>
            <a:r>
              <a:rPr lang="nl-BE" dirty="0"/>
              <a:t> </a:t>
            </a:r>
            <a:r>
              <a:rPr lang="nl-BE" dirty="0" err="1"/>
              <a:t>you</a:t>
            </a:r>
            <a:r>
              <a:rPr lang="nl-BE" dirty="0"/>
              <a:t>!</a:t>
            </a:r>
          </a:p>
        </p:txBody>
      </p:sp>
      <p:sp>
        <p:nvSpPr>
          <p:cNvPr id="4" name="Tijdelijke aanduiding voor dianummer 3">
            <a:extLst>
              <a:ext uri="{FF2B5EF4-FFF2-40B4-BE49-F238E27FC236}">
                <a16:creationId xmlns:a16="http://schemas.microsoft.com/office/drawing/2014/main" id="{D1E22C6C-EFDD-5C1D-7735-8AE82E8C42DB}"/>
              </a:ext>
            </a:extLst>
          </p:cNvPr>
          <p:cNvSpPr>
            <a:spLocks noGrp="1"/>
          </p:cNvSpPr>
          <p:nvPr>
            <p:ph type="sldNum" sz="quarter" idx="12"/>
          </p:nvPr>
        </p:nvSpPr>
        <p:spPr/>
        <p:txBody>
          <a:bodyPr/>
          <a:lstStyle/>
          <a:p>
            <a:fld id="{75D616E3-A3ED-427F-B488-0E0CA6116B40}" type="slidenum">
              <a:rPr lang="nl-BE" smtClean="0"/>
              <a:pPr/>
              <a:t>37</a:t>
            </a:fld>
            <a:endParaRPr lang="nl-BE" dirty="0"/>
          </a:p>
        </p:txBody>
      </p:sp>
      <p:pic>
        <p:nvPicPr>
          <p:cNvPr id="16" name="Afbeelding 15" descr="Afbeelding met lucht, kust&#10;&#10;Automatisch gegenereerde beschrijving">
            <a:extLst>
              <a:ext uri="{FF2B5EF4-FFF2-40B4-BE49-F238E27FC236}">
                <a16:creationId xmlns:a16="http://schemas.microsoft.com/office/drawing/2014/main" id="{C6318FBA-8CBE-3F2F-62C3-AAB8A9A68392}"/>
              </a:ext>
            </a:extLst>
          </p:cNvPr>
          <p:cNvPicPr>
            <a:picLocks noChangeAspect="1"/>
          </p:cNvPicPr>
          <p:nvPr/>
        </p:nvPicPr>
        <p:blipFill rotWithShape="1">
          <a:blip r:embed="rId2">
            <a:extLst>
              <a:ext uri="{28A0092B-C50C-407E-A947-70E740481C1C}">
                <a14:useLocalDpi xmlns:a14="http://schemas.microsoft.com/office/drawing/2010/main" val="0"/>
              </a:ext>
            </a:extLst>
          </a:blip>
          <a:srcRect t="5175" b="14171"/>
          <a:stretch/>
        </p:blipFill>
        <p:spPr>
          <a:xfrm>
            <a:off x="1884218" y="2133599"/>
            <a:ext cx="10307782" cy="3840914"/>
          </a:xfrm>
          <a:prstGeom prst="rect">
            <a:avLst/>
          </a:prstGeom>
        </p:spPr>
      </p:pic>
      <p:sp>
        <p:nvSpPr>
          <p:cNvPr id="19" name="Text Placeholder 6">
            <a:extLst>
              <a:ext uri="{FF2B5EF4-FFF2-40B4-BE49-F238E27FC236}">
                <a16:creationId xmlns:a16="http://schemas.microsoft.com/office/drawing/2014/main" id="{A77117B9-59CE-75B7-983F-4480D4F72CB6}"/>
              </a:ext>
            </a:extLst>
          </p:cNvPr>
          <p:cNvSpPr txBox="1">
            <a:spLocks/>
          </p:cNvSpPr>
          <p:nvPr/>
        </p:nvSpPr>
        <p:spPr>
          <a:xfrm>
            <a:off x="2377979" y="208628"/>
            <a:ext cx="8741471" cy="20908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355600" indent="-266700" algn="l" defTabSz="914400" rtl="0" eaLnBrk="1" latinLnBrk="0" hangingPunct="1">
              <a:lnSpc>
                <a:spcPct val="90000"/>
              </a:lnSpc>
              <a:spcBef>
                <a:spcPts val="500"/>
              </a:spcBef>
              <a:buFont typeface="Montserrat" panose="00000500000000000000" pitchFamily="2" charset="0"/>
              <a:buChar char="•"/>
              <a:defRPr sz="2400" kern="1200">
                <a:solidFill>
                  <a:schemeClr val="tx1"/>
                </a:solidFill>
                <a:latin typeface="+mn-lt"/>
                <a:ea typeface="+mn-ea"/>
                <a:cs typeface="+mn-cs"/>
              </a:defRPr>
            </a:lvl2pPr>
            <a:lvl3pPr marL="808038" indent="-266700" algn="l" defTabSz="914400" rtl="0" eaLnBrk="1" latinLnBrk="0" hangingPunct="1">
              <a:lnSpc>
                <a:spcPct val="90000"/>
              </a:lnSpc>
              <a:spcBef>
                <a:spcPts val="500"/>
              </a:spcBef>
              <a:buFont typeface="Montserrat" panose="00000500000000000000"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4137" algn="ctr"/>
            <a:r>
              <a:rPr lang="nl-BE" sz="3200" b="1" u="sng" dirty="0" err="1">
                <a:sym typeface="Wingdings" panose="05000000000000000000" pitchFamily="2" charset="2"/>
              </a:rPr>
              <a:t>Questions</a:t>
            </a:r>
            <a:r>
              <a:rPr lang="nl-BE" sz="3200" b="1" u="sng" dirty="0">
                <a:sym typeface="Wingdings" panose="05000000000000000000" pitchFamily="2" charset="2"/>
              </a:rPr>
              <a:t>?</a:t>
            </a:r>
          </a:p>
          <a:p>
            <a:pPr marL="84137"/>
            <a:r>
              <a:rPr lang="nl-BE" sz="2200" b="1" dirty="0">
                <a:sym typeface="Wingdings" panose="05000000000000000000" pitchFamily="2" charset="2"/>
              </a:rPr>
              <a:t>Mail: </a:t>
            </a:r>
            <a:r>
              <a:rPr lang="nl-BE" sz="2200" b="1" i="1" dirty="0">
                <a:sym typeface="Wingdings" panose="05000000000000000000" pitchFamily="2" charset="2"/>
                <a:hlinkClick r:id="rId3"/>
              </a:rPr>
              <a:t>arne.rossel@economischhuis.be</a:t>
            </a:r>
            <a:endParaRPr lang="nl-BE" sz="2200" b="1" i="1" dirty="0">
              <a:sym typeface="Wingdings" panose="05000000000000000000" pitchFamily="2" charset="2"/>
            </a:endParaRPr>
          </a:p>
          <a:p>
            <a:pPr marL="84137"/>
            <a:r>
              <a:rPr lang="nl-BE" sz="2200" b="1" dirty="0">
                <a:sym typeface="Wingdings" panose="05000000000000000000" pitchFamily="2" charset="2"/>
              </a:rPr>
              <a:t>Website: </a:t>
            </a:r>
            <a:r>
              <a:rPr lang="nl-BE" sz="2200" b="1" dirty="0">
                <a:sym typeface="Wingdings" panose="05000000000000000000" pitchFamily="2" charset="2"/>
                <a:hlinkClick r:id="rId4"/>
              </a:rPr>
              <a:t>www.upcycleyourwaste.be</a:t>
            </a:r>
            <a:r>
              <a:rPr lang="nl-BE" sz="2200" b="1" dirty="0">
                <a:sym typeface="Wingdings" panose="05000000000000000000" pitchFamily="2" charset="2"/>
              </a:rPr>
              <a:t> </a:t>
            </a:r>
          </a:p>
        </p:txBody>
      </p:sp>
    </p:spTree>
    <p:extLst>
      <p:ext uri="{BB962C8B-B14F-4D97-AF65-F5344CB8AC3E}">
        <p14:creationId xmlns:p14="http://schemas.microsoft.com/office/powerpoint/2010/main" val="2673586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078AB2C-8B70-CFEF-8A71-CE37EED09AD8}"/>
              </a:ext>
            </a:extLst>
          </p:cNvPr>
          <p:cNvSpPr>
            <a:spLocks noGrp="1"/>
          </p:cNvSpPr>
          <p:nvPr>
            <p:ph type="title"/>
          </p:nvPr>
        </p:nvSpPr>
        <p:spPr/>
        <p:txBody>
          <a:bodyPr/>
          <a:lstStyle/>
          <a:p>
            <a:r>
              <a:rPr lang="nl-BE" sz="6000" dirty="0">
                <a:solidFill>
                  <a:srgbClr val="17823D"/>
                </a:solidFill>
              </a:rPr>
              <a:t>2) </a:t>
            </a:r>
            <a:r>
              <a:rPr lang="nl-BE" sz="6000" dirty="0" err="1">
                <a:solidFill>
                  <a:srgbClr val="17823D"/>
                </a:solidFill>
              </a:rPr>
              <a:t>Styrofoam</a:t>
            </a:r>
            <a:endParaRPr lang="nl-BE" sz="6000" dirty="0">
              <a:solidFill>
                <a:srgbClr val="17823D"/>
              </a:solidFill>
            </a:endParaRPr>
          </a:p>
        </p:txBody>
      </p:sp>
      <p:sp>
        <p:nvSpPr>
          <p:cNvPr id="3" name="Tijdelijke aanduiding voor dianummer 2">
            <a:extLst>
              <a:ext uri="{FF2B5EF4-FFF2-40B4-BE49-F238E27FC236}">
                <a16:creationId xmlns:a16="http://schemas.microsoft.com/office/drawing/2014/main" id="{1FBD3DFC-EF54-9EF7-9421-E6CBCEE1F419}"/>
              </a:ext>
            </a:extLst>
          </p:cNvPr>
          <p:cNvSpPr>
            <a:spLocks noGrp="1"/>
          </p:cNvSpPr>
          <p:nvPr>
            <p:ph type="sldNum" sz="quarter" idx="12"/>
          </p:nvPr>
        </p:nvSpPr>
        <p:spPr/>
        <p:txBody>
          <a:bodyPr/>
          <a:lstStyle/>
          <a:p>
            <a:fld id="{75D616E3-A3ED-427F-B488-0E0CA6116B40}" type="slidenum">
              <a:rPr lang="nl-BE" smtClean="0"/>
              <a:pPr/>
              <a:t>4</a:t>
            </a:fld>
            <a:endParaRPr lang="nl-BE" dirty="0"/>
          </a:p>
        </p:txBody>
      </p:sp>
      <p:sp>
        <p:nvSpPr>
          <p:cNvPr id="8" name="Tijdelijke aanduiding voor tekst 7">
            <a:extLst>
              <a:ext uri="{FF2B5EF4-FFF2-40B4-BE49-F238E27FC236}">
                <a16:creationId xmlns:a16="http://schemas.microsoft.com/office/drawing/2014/main" id="{0A4572B2-023A-51A5-230E-0A2ECBFAEEBC}"/>
              </a:ext>
            </a:extLst>
          </p:cNvPr>
          <p:cNvSpPr>
            <a:spLocks noGrp="1"/>
          </p:cNvSpPr>
          <p:nvPr>
            <p:ph type="body" sz="quarter" idx="14"/>
          </p:nvPr>
        </p:nvSpPr>
        <p:spPr>
          <a:xfrm>
            <a:off x="487872" y="2727898"/>
            <a:ext cx="10272891" cy="852488"/>
          </a:xfrm>
        </p:spPr>
        <p:txBody>
          <a:bodyPr>
            <a:noAutofit/>
          </a:bodyPr>
          <a:lstStyle/>
          <a:p>
            <a:pPr marL="571500" indent="-571500">
              <a:buFontTx/>
              <a:buChar char="-"/>
            </a:pPr>
            <a:r>
              <a:rPr lang="nl-BE" dirty="0">
                <a:latin typeface="+mj-lt"/>
              </a:rPr>
              <a:t>Collection </a:t>
            </a:r>
            <a:r>
              <a:rPr lang="nl-BE" dirty="0" err="1">
                <a:latin typeface="+mj-lt"/>
              </a:rPr>
              <a:t>and</a:t>
            </a:r>
            <a:endParaRPr lang="nl-BE" dirty="0">
              <a:latin typeface="+mj-lt"/>
            </a:endParaRPr>
          </a:p>
          <a:p>
            <a:r>
              <a:rPr lang="nl-BE" dirty="0">
                <a:latin typeface="+mj-lt"/>
              </a:rPr>
              <a:t>processing: </a:t>
            </a:r>
            <a:r>
              <a:rPr lang="nl-BE" dirty="0" err="1">
                <a:latin typeface="+mj-lt"/>
              </a:rPr>
              <a:t>social</a:t>
            </a:r>
            <a:r>
              <a:rPr lang="nl-BE" dirty="0">
                <a:latin typeface="+mj-lt"/>
              </a:rPr>
              <a:t> </a:t>
            </a:r>
            <a:r>
              <a:rPr lang="nl-BE" dirty="0" err="1">
                <a:latin typeface="+mj-lt"/>
              </a:rPr>
              <a:t>economy</a:t>
            </a:r>
            <a:endParaRPr lang="nl-BE" dirty="0">
              <a:latin typeface="+mj-lt"/>
            </a:endParaRPr>
          </a:p>
          <a:p>
            <a:pPr marL="571500" indent="-571500">
              <a:buFontTx/>
              <a:buChar char="-"/>
            </a:pPr>
            <a:r>
              <a:rPr lang="nl-BE" dirty="0" err="1">
                <a:latin typeface="+mj-lt"/>
              </a:rPr>
              <a:t>Reducing</a:t>
            </a:r>
            <a:r>
              <a:rPr lang="nl-BE" dirty="0">
                <a:latin typeface="+mj-lt"/>
              </a:rPr>
              <a:t> </a:t>
            </a:r>
            <a:r>
              <a:rPr lang="nl-BE" dirty="0" err="1">
                <a:latin typeface="+mj-lt"/>
              </a:rPr>
              <a:t>residual</a:t>
            </a:r>
            <a:r>
              <a:rPr lang="nl-BE" dirty="0">
                <a:latin typeface="+mj-lt"/>
              </a:rPr>
              <a:t> waste</a:t>
            </a:r>
          </a:p>
          <a:p>
            <a:pPr marL="571500" indent="-571500">
              <a:buFontTx/>
              <a:buChar char="-"/>
            </a:pPr>
            <a:endParaRPr lang="nl-BE" dirty="0">
              <a:latin typeface="+mj-lt"/>
            </a:endParaRPr>
          </a:p>
        </p:txBody>
      </p:sp>
      <p:pic>
        <p:nvPicPr>
          <p:cNvPr id="10" name="Afbeelding 9" descr="Afbeelding met binnen, plein&#10;&#10;Automatisch gegenereerde beschrijving">
            <a:extLst>
              <a:ext uri="{FF2B5EF4-FFF2-40B4-BE49-F238E27FC236}">
                <a16:creationId xmlns:a16="http://schemas.microsoft.com/office/drawing/2014/main" id="{783DDD7C-37E3-0C9A-A4E9-BB0B713A3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695" y="2158101"/>
            <a:ext cx="4911305" cy="3683479"/>
          </a:xfrm>
          <a:prstGeom prst="rect">
            <a:avLst/>
          </a:prstGeom>
        </p:spPr>
      </p:pic>
      <p:pic>
        <p:nvPicPr>
          <p:cNvPr id="4" name="Afbeelding 3" descr="Afbeelding met tekst, illustratie&#10;&#10;Automatisch gegenereerde beschrijving">
            <a:extLst>
              <a:ext uri="{FF2B5EF4-FFF2-40B4-BE49-F238E27FC236}">
                <a16:creationId xmlns:a16="http://schemas.microsoft.com/office/drawing/2014/main" id="{E46E2AAD-B7B7-ABEB-BBA8-A2222CC4E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4" y="4597975"/>
            <a:ext cx="5645528" cy="1317606"/>
          </a:xfrm>
          <a:prstGeom prst="rect">
            <a:avLst/>
          </a:prstGeom>
        </p:spPr>
      </p:pic>
    </p:spTree>
    <p:extLst>
      <p:ext uri="{BB962C8B-B14F-4D97-AF65-F5344CB8AC3E}">
        <p14:creationId xmlns:p14="http://schemas.microsoft.com/office/powerpoint/2010/main" val="354423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p:txBody>
          <a:bodyPr/>
          <a:lstStyle/>
          <a:p>
            <a:r>
              <a:rPr lang="nl-BE" sz="6000" dirty="0">
                <a:solidFill>
                  <a:schemeClr val="tx2"/>
                </a:solidFill>
              </a:rPr>
              <a:t>3) Nets</a:t>
            </a: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5</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433051" y="1829544"/>
            <a:ext cx="10261599" cy="3643405"/>
          </a:xfrm>
        </p:spPr>
        <p:txBody>
          <a:bodyPr>
            <a:normAutofit/>
          </a:bodyPr>
          <a:lstStyle/>
          <a:p>
            <a:pPr marL="571500" indent="-571500">
              <a:buFontTx/>
              <a:buChar char="-"/>
            </a:pPr>
            <a:r>
              <a:rPr lang="nl-BE" sz="3200" dirty="0" err="1"/>
              <a:t>Own</a:t>
            </a:r>
            <a:r>
              <a:rPr lang="nl-BE" sz="3200" dirty="0"/>
              <a:t> business case</a:t>
            </a:r>
          </a:p>
          <a:p>
            <a:pPr marL="571500" indent="-571500">
              <a:buFontTx/>
              <a:buChar char="-"/>
            </a:pPr>
            <a:r>
              <a:rPr lang="nl-BE" sz="3200" dirty="0"/>
              <a:t>Try-out </a:t>
            </a:r>
            <a:r>
              <a:rPr lang="nl-BE" sz="3200" dirty="0" err="1"/>
              <a:t>library</a:t>
            </a:r>
            <a:endParaRPr lang="nl-BE" sz="3200" dirty="0"/>
          </a:p>
          <a:p>
            <a:pPr marL="571500" indent="-571500">
              <a:buFontTx/>
              <a:buChar char="-"/>
            </a:pPr>
            <a:r>
              <a:rPr lang="nl-BE" sz="3200" dirty="0" err="1"/>
              <a:t>Social</a:t>
            </a:r>
            <a:r>
              <a:rPr lang="nl-BE" sz="3200" dirty="0"/>
              <a:t> </a:t>
            </a:r>
            <a:r>
              <a:rPr lang="nl-BE" sz="3200" dirty="0" err="1"/>
              <a:t>economy</a:t>
            </a:r>
            <a:endParaRPr lang="nl-BE" sz="3200" dirty="0"/>
          </a:p>
        </p:txBody>
      </p:sp>
      <p:pic>
        <p:nvPicPr>
          <p:cNvPr id="4" name="Afbeelding 3" descr="Afbeelding met lucht&#10;&#10;Automatisch gegenereerde beschrijving">
            <a:extLst>
              <a:ext uri="{FF2B5EF4-FFF2-40B4-BE49-F238E27FC236}">
                <a16:creationId xmlns:a16="http://schemas.microsoft.com/office/drawing/2014/main" id="{BD1C4E71-8011-A48E-7858-91B9AC94C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851" y="3192039"/>
            <a:ext cx="6628149" cy="3062205"/>
          </a:xfrm>
          <a:prstGeom prst="rect">
            <a:avLst/>
          </a:prstGeom>
        </p:spPr>
      </p:pic>
      <p:pic>
        <p:nvPicPr>
          <p:cNvPr id="5" name="Afbeelding 4" descr="Afbeelding met tekst, binnen, vloer, speelgoed&#10;&#10;Automatisch gegenereerde beschrijving">
            <a:extLst>
              <a:ext uri="{FF2B5EF4-FFF2-40B4-BE49-F238E27FC236}">
                <a16:creationId xmlns:a16="http://schemas.microsoft.com/office/drawing/2014/main" id="{27BD3584-0949-9375-645F-E40DC8C9EEE7}"/>
              </a:ext>
            </a:extLst>
          </p:cNvPr>
          <p:cNvPicPr>
            <a:picLocks noChangeAspect="1"/>
          </p:cNvPicPr>
          <p:nvPr/>
        </p:nvPicPr>
        <p:blipFill rotWithShape="1">
          <a:blip r:embed="rId3">
            <a:extLst>
              <a:ext uri="{28A0092B-C50C-407E-A947-70E740481C1C}">
                <a14:useLocalDpi xmlns:a14="http://schemas.microsoft.com/office/drawing/2010/main" val="0"/>
              </a:ext>
            </a:extLst>
          </a:blip>
          <a:srcRect l="29781" r="14216" b="16371"/>
          <a:stretch/>
        </p:blipFill>
        <p:spPr>
          <a:xfrm>
            <a:off x="433051" y="3983187"/>
            <a:ext cx="3864634" cy="2666185"/>
          </a:xfrm>
          <a:prstGeom prst="rect">
            <a:avLst/>
          </a:prstGeom>
        </p:spPr>
      </p:pic>
      <p:pic>
        <p:nvPicPr>
          <p:cNvPr id="8" name="Afbeelding 7" descr="Afbeelding met tekst, gras, lucht, buiten&#10;&#10;Automatisch gegenereerde beschrijving">
            <a:extLst>
              <a:ext uri="{FF2B5EF4-FFF2-40B4-BE49-F238E27FC236}">
                <a16:creationId xmlns:a16="http://schemas.microsoft.com/office/drawing/2014/main" id="{C9DA0482-6808-7FB1-563C-69DE819E683E}"/>
              </a:ext>
            </a:extLst>
          </p:cNvPr>
          <p:cNvPicPr>
            <a:picLocks noChangeAspect="1"/>
          </p:cNvPicPr>
          <p:nvPr/>
        </p:nvPicPr>
        <p:blipFill rotWithShape="1">
          <a:blip r:embed="rId4">
            <a:extLst>
              <a:ext uri="{28A0092B-C50C-407E-A947-70E740481C1C}">
                <a14:useLocalDpi xmlns:a14="http://schemas.microsoft.com/office/drawing/2010/main" val="0"/>
              </a:ext>
            </a:extLst>
          </a:blip>
          <a:srcRect t="7296" b="18365"/>
          <a:stretch/>
        </p:blipFill>
        <p:spPr>
          <a:xfrm>
            <a:off x="7118593" y="-5833"/>
            <a:ext cx="3226280" cy="3197872"/>
          </a:xfrm>
          <a:prstGeom prst="rect">
            <a:avLst/>
          </a:prstGeom>
        </p:spPr>
      </p:pic>
    </p:spTree>
    <p:extLst>
      <p:ext uri="{BB962C8B-B14F-4D97-AF65-F5344CB8AC3E}">
        <p14:creationId xmlns:p14="http://schemas.microsoft.com/office/powerpoint/2010/main" val="1442253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10;&#10;Automatisch gegenereerde beschrijving">
            <a:extLst>
              <a:ext uri="{FF2B5EF4-FFF2-40B4-BE49-F238E27FC236}">
                <a16:creationId xmlns:a16="http://schemas.microsoft.com/office/drawing/2014/main" id="{A4F753AE-FF23-6D13-43AF-378D16EAE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406" y="1470324"/>
            <a:ext cx="2752618" cy="3520790"/>
          </a:xfrm>
          <a:prstGeom prst="rect">
            <a:avLst/>
          </a:prstGeom>
        </p:spPr>
      </p:pic>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a:xfrm>
            <a:off x="430154" y="439459"/>
            <a:ext cx="10261599" cy="1030865"/>
          </a:xfrm>
        </p:spPr>
        <p:txBody>
          <a:bodyPr/>
          <a:lstStyle/>
          <a:p>
            <a:r>
              <a:rPr lang="nl-BE" sz="4500" dirty="0">
                <a:solidFill>
                  <a:schemeClr val="tx2"/>
                </a:solidFill>
              </a:rPr>
              <a:t>4) </a:t>
            </a:r>
            <a:r>
              <a:rPr lang="nl-BE" sz="4500" dirty="0" err="1">
                <a:solidFill>
                  <a:schemeClr val="tx2"/>
                </a:solidFill>
              </a:rPr>
              <a:t>Brewer’s</a:t>
            </a:r>
            <a:r>
              <a:rPr lang="nl-BE" sz="4500" dirty="0">
                <a:solidFill>
                  <a:schemeClr val="tx2"/>
                </a:solidFill>
              </a:rPr>
              <a:t> </a:t>
            </a:r>
            <a:r>
              <a:rPr lang="nl-BE" sz="4500" dirty="0" err="1">
                <a:solidFill>
                  <a:schemeClr val="tx2"/>
                </a:solidFill>
              </a:rPr>
              <a:t>spent</a:t>
            </a:r>
            <a:r>
              <a:rPr lang="nl-BE" sz="4500" dirty="0">
                <a:solidFill>
                  <a:schemeClr val="tx2"/>
                </a:solidFill>
              </a:rPr>
              <a:t> </a:t>
            </a:r>
            <a:r>
              <a:rPr lang="nl-BE" sz="4500" dirty="0" err="1">
                <a:solidFill>
                  <a:schemeClr val="tx2"/>
                </a:solidFill>
              </a:rPr>
              <a:t>grain</a:t>
            </a:r>
            <a:endParaRPr lang="nl-BE" sz="4500" dirty="0">
              <a:solidFill>
                <a:schemeClr val="tx2"/>
              </a:solidFill>
            </a:endParaRP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6</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974546" y="1544873"/>
            <a:ext cx="10261599" cy="3643405"/>
          </a:xfrm>
        </p:spPr>
        <p:txBody>
          <a:bodyPr>
            <a:normAutofit/>
          </a:bodyPr>
          <a:lstStyle/>
          <a:p>
            <a:pPr marL="571500" indent="-571500">
              <a:buFontTx/>
              <a:buChar char="-"/>
            </a:pPr>
            <a:r>
              <a:rPr lang="nl-BE" sz="3600" dirty="0" err="1"/>
              <a:t>Bread</a:t>
            </a:r>
            <a:r>
              <a:rPr lang="nl-BE" sz="3600" dirty="0"/>
              <a:t> &amp; </a:t>
            </a:r>
            <a:r>
              <a:rPr lang="nl-BE" sz="3600" dirty="0" err="1"/>
              <a:t>granola</a:t>
            </a:r>
            <a:endParaRPr lang="nl-BE" sz="3600" dirty="0"/>
          </a:p>
          <a:p>
            <a:pPr marL="571500" indent="-571500">
              <a:buFontTx/>
              <a:buChar char="-"/>
            </a:pPr>
            <a:r>
              <a:rPr lang="nl-BE" sz="3600" dirty="0" err="1"/>
              <a:t>Animal</a:t>
            </a:r>
            <a:r>
              <a:rPr lang="nl-BE" sz="3600" dirty="0"/>
              <a:t> feed</a:t>
            </a:r>
          </a:p>
          <a:p>
            <a:endParaRPr lang="nl-BE" sz="3600" b="1" dirty="0"/>
          </a:p>
        </p:txBody>
      </p:sp>
      <p:pic>
        <p:nvPicPr>
          <p:cNvPr id="4" name="Afbeelding 3" descr="Afbeelding met tekst, binnen, rommelig&#10;&#10;Automatisch gegenereerde beschrijving">
            <a:extLst>
              <a:ext uri="{FF2B5EF4-FFF2-40B4-BE49-F238E27FC236}">
                <a16:creationId xmlns:a16="http://schemas.microsoft.com/office/drawing/2014/main" id="{10267168-7072-6C3C-E18D-5A58FED6A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43352" y="1007383"/>
            <a:ext cx="5956028" cy="3941268"/>
          </a:xfrm>
          <a:prstGeom prst="rect">
            <a:avLst/>
          </a:prstGeom>
        </p:spPr>
      </p:pic>
      <p:pic>
        <p:nvPicPr>
          <p:cNvPr id="6" name="Afbeelding 5" descr="Afbeelding met binnen, pan, dessert&#10;&#10;Automatisch gegenereerde beschrijving">
            <a:extLst>
              <a:ext uri="{FF2B5EF4-FFF2-40B4-BE49-F238E27FC236}">
                <a16:creationId xmlns:a16="http://schemas.microsoft.com/office/drawing/2014/main" id="{FEF48556-3188-3650-EF8D-F7222682E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33016" y="3413829"/>
            <a:ext cx="3983399" cy="2904945"/>
          </a:xfrm>
          <a:prstGeom prst="rect">
            <a:avLst/>
          </a:prstGeom>
        </p:spPr>
      </p:pic>
      <p:pic>
        <p:nvPicPr>
          <p:cNvPr id="5" name="Afbeelding 4" descr="Afbeelding met gebouw, buiten, grond&#10;&#10;Automatisch gegenereerde beschrijving">
            <a:extLst>
              <a:ext uri="{FF2B5EF4-FFF2-40B4-BE49-F238E27FC236}">
                <a16:creationId xmlns:a16="http://schemas.microsoft.com/office/drawing/2014/main" id="{DA8EFF81-3B83-981B-0C39-D444D0E068B7}"/>
              </a:ext>
            </a:extLst>
          </p:cNvPr>
          <p:cNvPicPr>
            <a:picLocks noChangeAspect="1"/>
          </p:cNvPicPr>
          <p:nvPr/>
        </p:nvPicPr>
        <p:blipFill rotWithShape="1">
          <a:blip r:embed="rId5">
            <a:extLst>
              <a:ext uri="{28A0092B-C50C-407E-A947-70E740481C1C}">
                <a14:useLocalDpi xmlns:a14="http://schemas.microsoft.com/office/drawing/2010/main" val="0"/>
              </a:ext>
            </a:extLst>
          </a:blip>
          <a:srcRect l="12719" t="14057" r="17494" b="32620"/>
          <a:stretch/>
        </p:blipFill>
        <p:spPr>
          <a:xfrm>
            <a:off x="427459" y="3510951"/>
            <a:ext cx="4266630" cy="2445080"/>
          </a:xfrm>
          <a:prstGeom prst="rect">
            <a:avLst/>
          </a:prstGeom>
        </p:spPr>
      </p:pic>
    </p:spTree>
    <p:extLst>
      <p:ext uri="{BB962C8B-B14F-4D97-AF65-F5344CB8AC3E}">
        <p14:creationId xmlns:p14="http://schemas.microsoft.com/office/powerpoint/2010/main" val="323354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a:xfrm>
            <a:off x="637188" y="675089"/>
            <a:ext cx="10261599" cy="1030865"/>
          </a:xfrm>
        </p:spPr>
        <p:txBody>
          <a:bodyPr/>
          <a:lstStyle/>
          <a:p>
            <a:r>
              <a:rPr lang="nl-BE" sz="6000" dirty="0">
                <a:solidFill>
                  <a:schemeClr val="tx2"/>
                </a:solidFill>
              </a:rPr>
              <a:t>5) Company </a:t>
            </a:r>
            <a:r>
              <a:rPr lang="nl-BE" sz="6000" dirty="0" err="1">
                <a:solidFill>
                  <a:schemeClr val="tx2"/>
                </a:solidFill>
              </a:rPr>
              <a:t>clothing</a:t>
            </a:r>
            <a:endParaRPr lang="nl-BE" sz="6000" dirty="0">
              <a:solidFill>
                <a:schemeClr val="tx2"/>
              </a:solidFill>
            </a:endParaRP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7</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637187" y="1747000"/>
            <a:ext cx="10261599" cy="3643405"/>
          </a:xfrm>
        </p:spPr>
        <p:txBody>
          <a:bodyPr>
            <a:normAutofit/>
          </a:bodyPr>
          <a:lstStyle/>
          <a:p>
            <a:pPr marL="571500" indent="-571500">
              <a:buFontTx/>
              <a:buChar char="-"/>
            </a:pPr>
            <a:r>
              <a:rPr lang="nl-BE" sz="3200" dirty="0" err="1"/>
              <a:t>Logistical</a:t>
            </a:r>
            <a:r>
              <a:rPr lang="nl-BE" sz="3200" dirty="0"/>
              <a:t> support</a:t>
            </a:r>
          </a:p>
          <a:p>
            <a:pPr marL="571500" indent="-571500">
              <a:buFontTx/>
              <a:buChar char="-"/>
            </a:pPr>
            <a:r>
              <a:rPr lang="nl-BE" sz="3200" dirty="0" err="1"/>
              <a:t>Obligatory</a:t>
            </a:r>
            <a:r>
              <a:rPr lang="nl-BE" sz="3200" dirty="0"/>
              <a:t> recycling</a:t>
            </a:r>
          </a:p>
          <a:p>
            <a:pPr marL="571500" indent="-571500">
              <a:buFontTx/>
              <a:buChar char="-"/>
            </a:pPr>
            <a:r>
              <a:rPr lang="nl-BE" sz="3200" dirty="0"/>
              <a:t>New </a:t>
            </a:r>
            <a:r>
              <a:rPr lang="nl-BE" sz="3200" dirty="0" err="1"/>
              <a:t>yarn</a:t>
            </a:r>
            <a:r>
              <a:rPr lang="nl-BE" sz="3200" dirty="0"/>
              <a:t> &amp;</a:t>
            </a:r>
          </a:p>
          <a:p>
            <a:r>
              <a:rPr lang="nl-BE" sz="3200" dirty="0"/>
              <a:t>     </a:t>
            </a:r>
            <a:r>
              <a:rPr lang="nl-BE" sz="3200" dirty="0" err="1"/>
              <a:t>car</a:t>
            </a:r>
            <a:r>
              <a:rPr lang="nl-BE" sz="3200" dirty="0"/>
              <a:t> </a:t>
            </a:r>
            <a:r>
              <a:rPr lang="nl-BE" sz="3200" dirty="0" err="1"/>
              <a:t>upholstery</a:t>
            </a:r>
            <a:endParaRPr lang="nl-BE" sz="3200" dirty="0"/>
          </a:p>
          <a:p>
            <a:endParaRPr lang="nl-BE" sz="3600" b="1" dirty="0"/>
          </a:p>
          <a:p>
            <a:endParaRPr lang="nl-BE" sz="3600" b="1" dirty="0"/>
          </a:p>
          <a:p>
            <a:pPr marL="571500" indent="-571500">
              <a:buFontTx/>
              <a:buChar char="-"/>
            </a:pPr>
            <a:endParaRPr lang="nl-BE" sz="4000" b="1" dirty="0"/>
          </a:p>
        </p:txBody>
      </p:sp>
      <p:pic>
        <p:nvPicPr>
          <p:cNvPr id="4" name="Afbeelding 3" descr="Afbeelding met gebouw, persoon, grond, buiten&#10;&#10;Automatisch gegenereerde beschrijving">
            <a:extLst>
              <a:ext uri="{FF2B5EF4-FFF2-40B4-BE49-F238E27FC236}">
                <a16:creationId xmlns:a16="http://schemas.microsoft.com/office/drawing/2014/main" id="{23BA03A6-EBEE-E171-B245-2A78BD584EA4}"/>
              </a:ext>
            </a:extLst>
          </p:cNvPr>
          <p:cNvPicPr>
            <a:picLocks noChangeAspect="1"/>
          </p:cNvPicPr>
          <p:nvPr/>
        </p:nvPicPr>
        <p:blipFill rotWithShape="1">
          <a:blip r:embed="rId2">
            <a:extLst>
              <a:ext uri="{28A0092B-C50C-407E-A947-70E740481C1C}">
                <a14:useLocalDpi xmlns:a14="http://schemas.microsoft.com/office/drawing/2010/main" val="0"/>
              </a:ext>
            </a:extLst>
          </a:blip>
          <a:srcRect l="16757" r="13200" b="9508"/>
          <a:stretch/>
        </p:blipFill>
        <p:spPr>
          <a:xfrm>
            <a:off x="6185139" y="2604921"/>
            <a:ext cx="3676999" cy="3562886"/>
          </a:xfrm>
          <a:prstGeom prst="rect">
            <a:avLst/>
          </a:prstGeom>
        </p:spPr>
      </p:pic>
      <p:pic>
        <p:nvPicPr>
          <p:cNvPr id="8" name="Afbeelding 7" descr="Afbeelding met tekst, vloer&#10;&#10;Automatisch gegenereerde beschrijving">
            <a:extLst>
              <a:ext uri="{FF2B5EF4-FFF2-40B4-BE49-F238E27FC236}">
                <a16:creationId xmlns:a16="http://schemas.microsoft.com/office/drawing/2014/main" id="{F64E62F2-905F-9359-9CB5-D7E07ECA5E69}"/>
              </a:ext>
            </a:extLst>
          </p:cNvPr>
          <p:cNvPicPr>
            <a:picLocks noChangeAspect="1"/>
          </p:cNvPicPr>
          <p:nvPr/>
        </p:nvPicPr>
        <p:blipFill rotWithShape="1">
          <a:blip r:embed="rId3">
            <a:extLst>
              <a:ext uri="{28A0092B-C50C-407E-A947-70E740481C1C}">
                <a14:useLocalDpi xmlns:a14="http://schemas.microsoft.com/office/drawing/2010/main" val="0"/>
              </a:ext>
            </a:extLst>
          </a:blip>
          <a:srcRect l="17559" t="10757" r="8919" b="5023"/>
          <a:stretch/>
        </p:blipFill>
        <p:spPr>
          <a:xfrm>
            <a:off x="9583948" y="10294"/>
            <a:ext cx="2601934" cy="3997517"/>
          </a:xfrm>
          <a:prstGeom prst="rect">
            <a:avLst/>
          </a:prstGeom>
        </p:spPr>
      </p:pic>
      <p:pic>
        <p:nvPicPr>
          <p:cNvPr id="5" name="Afbeelding 4">
            <a:extLst>
              <a:ext uri="{FF2B5EF4-FFF2-40B4-BE49-F238E27FC236}">
                <a16:creationId xmlns:a16="http://schemas.microsoft.com/office/drawing/2014/main" id="{1BF86256-CBA2-7637-D274-1EF398148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25" y="4150331"/>
            <a:ext cx="2800350" cy="1628775"/>
          </a:xfrm>
          <a:prstGeom prst="rect">
            <a:avLst/>
          </a:prstGeom>
        </p:spPr>
      </p:pic>
    </p:spTree>
    <p:extLst>
      <p:ext uri="{BB962C8B-B14F-4D97-AF65-F5344CB8AC3E}">
        <p14:creationId xmlns:p14="http://schemas.microsoft.com/office/powerpoint/2010/main" val="55085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a:xfrm>
            <a:off x="288771" y="271958"/>
            <a:ext cx="10261599" cy="1030865"/>
          </a:xfrm>
        </p:spPr>
        <p:txBody>
          <a:bodyPr/>
          <a:lstStyle/>
          <a:p>
            <a:r>
              <a:rPr lang="nl-BE" sz="5400" dirty="0">
                <a:solidFill>
                  <a:schemeClr val="tx2"/>
                </a:solidFill>
              </a:rPr>
              <a:t>6) Electronic </a:t>
            </a:r>
            <a:r>
              <a:rPr lang="nl-BE" sz="5400" dirty="0" err="1">
                <a:solidFill>
                  <a:schemeClr val="tx2"/>
                </a:solidFill>
              </a:rPr>
              <a:t>devices</a:t>
            </a:r>
            <a:endParaRPr lang="nl-BE" sz="5400" dirty="0">
              <a:solidFill>
                <a:schemeClr val="tx2"/>
              </a:solidFill>
            </a:endParaRP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8</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395857" y="1607297"/>
            <a:ext cx="10261599" cy="3643405"/>
          </a:xfrm>
        </p:spPr>
        <p:txBody>
          <a:bodyPr>
            <a:normAutofit/>
          </a:bodyPr>
          <a:lstStyle/>
          <a:p>
            <a:pPr marL="571500" indent="-571500">
              <a:buFontTx/>
              <a:buChar char="-"/>
            </a:pPr>
            <a:r>
              <a:rPr lang="nl-BE" sz="3600" dirty="0"/>
              <a:t>43 personal computers</a:t>
            </a:r>
          </a:p>
          <a:p>
            <a:pPr marL="571500" indent="-571500">
              <a:buFontTx/>
              <a:buChar char="-"/>
            </a:pPr>
            <a:r>
              <a:rPr lang="nl-BE" sz="3600" dirty="0"/>
              <a:t>4 laptops</a:t>
            </a:r>
          </a:p>
          <a:p>
            <a:pPr marL="571500" indent="-571500">
              <a:buFontTx/>
              <a:buChar char="-"/>
            </a:pPr>
            <a:endParaRPr lang="nl-BE" sz="4000" b="1" dirty="0"/>
          </a:p>
        </p:txBody>
      </p:sp>
      <p:pic>
        <p:nvPicPr>
          <p:cNvPr id="2" name="Afbeelding 1" descr="Afbeelding met tekst&#10;&#10;Automatisch gegenereerde beschrijving">
            <a:extLst>
              <a:ext uri="{FF2B5EF4-FFF2-40B4-BE49-F238E27FC236}">
                <a16:creationId xmlns:a16="http://schemas.microsoft.com/office/drawing/2014/main" id="{4700280A-B550-57E5-1409-A34F68D52EA6}"/>
              </a:ext>
            </a:extLst>
          </p:cNvPr>
          <p:cNvPicPr>
            <a:picLocks noChangeAspect="1"/>
          </p:cNvPicPr>
          <p:nvPr/>
        </p:nvPicPr>
        <p:blipFill rotWithShape="1">
          <a:blip r:embed="rId2">
            <a:extLst>
              <a:ext uri="{28A0092B-C50C-407E-A947-70E740481C1C}">
                <a14:useLocalDpi xmlns:a14="http://schemas.microsoft.com/office/drawing/2010/main" val="0"/>
              </a:ext>
            </a:extLst>
          </a:blip>
          <a:srcRect l="19825" r="-1"/>
          <a:stretch/>
        </p:blipFill>
        <p:spPr>
          <a:xfrm rot="5400000">
            <a:off x="7508635" y="1457078"/>
            <a:ext cx="4779150" cy="4470640"/>
          </a:xfrm>
          <a:prstGeom prst="rect">
            <a:avLst/>
          </a:prstGeom>
        </p:spPr>
      </p:pic>
      <p:pic>
        <p:nvPicPr>
          <p:cNvPr id="6" name="Afbeelding 5" descr="Afbeelding met tekst, binnen, persoon, kantoor&#10;&#10;Automatisch gegenereerde beschrijving">
            <a:extLst>
              <a:ext uri="{FF2B5EF4-FFF2-40B4-BE49-F238E27FC236}">
                <a16:creationId xmlns:a16="http://schemas.microsoft.com/office/drawing/2014/main" id="{25D7FE32-22E6-338D-8718-CA8BF78C0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31" y="3114371"/>
            <a:ext cx="4762500" cy="3175001"/>
          </a:xfrm>
          <a:prstGeom prst="rect">
            <a:avLst/>
          </a:prstGeom>
        </p:spPr>
      </p:pic>
    </p:spTree>
    <p:extLst>
      <p:ext uri="{BB962C8B-B14F-4D97-AF65-F5344CB8AC3E}">
        <p14:creationId xmlns:p14="http://schemas.microsoft.com/office/powerpoint/2010/main" val="264639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727A31C-6E86-1938-556E-277746444D35}"/>
              </a:ext>
            </a:extLst>
          </p:cNvPr>
          <p:cNvSpPr>
            <a:spLocks noGrp="1"/>
          </p:cNvSpPr>
          <p:nvPr>
            <p:ph type="title"/>
          </p:nvPr>
        </p:nvSpPr>
        <p:spPr>
          <a:xfrm>
            <a:off x="585430" y="435657"/>
            <a:ext cx="10261599" cy="1030865"/>
          </a:xfrm>
        </p:spPr>
        <p:txBody>
          <a:bodyPr/>
          <a:lstStyle/>
          <a:p>
            <a:r>
              <a:rPr lang="nl-BE" sz="6000" dirty="0">
                <a:solidFill>
                  <a:schemeClr val="tx2"/>
                </a:solidFill>
              </a:rPr>
              <a:t>7) Pallets</a:t>
            </a:r>
          </a:p>
        </p:txBody>
      </p:sp>
      <p:sp>
        <p:nvSpPr>
          <p:cNvPr id="3" name="Tijdelijke aanduiding voor dianummer 2">
            <a:extLst>
              <a:ext uri="{FF2B5EF4-FFF2-40B4-BE49-F238E27FC236}">
                <a16:creationId xmlns:a16="http://schemas.microsoft.com/office/drawing/2014/main" id="{F0614B9C-C543-4C3F-F114-A3567B84EBAE}"/>
              </a:ext>
            </a:extLst>
          </p:cNvPr>
          <p:cNvSpPr>
            <a:spLocks noGrp="1"/>
          </p:cNvSpPr>
          <p:nvPr>
            <p:ph type="sldNum" sz="quarter" idx="12"/>
          </p:nvPr>
        </p:nvSpPr>
        <p:spPr/>
        <p:txBody>
          <a:bodyPr/>
          <a:lstStyle/>
          <a:p>
            <a:fld id="{75D616E3-A3ED-427F-B488-0E0CA6116B40}" type="slidenum">
              <a:rPr lang="nl-BE" smtClean="0"/>
              <a:pPr/>
              <a:t>9</a:t>
            </a:fld>
            <a:endParaRPr lang="nl-BE" dirty="0"/>
          </a:p>
        </p:txBody>
      </p:sp>
      <p:sp>
        <p:nvSpPr>
          <p:cNvPr id="20" name="Tijdelijke aanduiding voor tekst 19">
            <a:extLst>
              <a:ext uri="{FF2B5EF4-FFF2-40B4-BE49-F238E27FC236}">
                <a16:creationId xmlns:a16="http://schemas.microsoft.com/office/drawing/2014/main" id="{E03FD98A-AB44-4CA7-853F-1DAA13C551C7}"/>
              </a:ext>
            </a:extLst>
          </p:cNvPr>
          <p:cNvSpPr>
            <a:spLocks noGrp="1"/>
          </p:cNvSpPr>
          <p:nvPr>
            <p:ph type="body" sz="quarter" idx="13"/>
          </p:nvPr>
        </p:nvSpPr>
        <p:spPr>
          <a:xfrm>
            <a:off x="585430" y="1495913"/>
            <a:ext cx="10261599" cy="3643405"/>
          </a:xfrm>
        </p:spPr>
        <p:txBody>
          <a:bodyPr>
            <a:normAutofit/>
          </a:bodyPr>
          <a:lstStyle/>
          <a:p>
            <a:pPr marL="457200" indent="-457200">
              <a:buFontTx/>
              <a:buChar char="-"/>
            </a:pPr>
            <a:r>
              <a:rPr lang="nl-BE" sz="3200" dirty="0"/>
              <a:t>Collection &amp; </a:t>
            </a:r>
            <a:r>
              <a:rPr lang="nl-BE" sz="3200" dirty="0" err="1"/>
              <a:t>Repairing</a:t>
            </a:r>
            <a:endParaRPr lang="nl-BE" sz="3200" dirty="0"/>
          </a:p>
          <a:p>
            <a:pPr marL="722313" lvl="1" indent="-457200">
              <a:buFontTx/>
              <a:buChar char="-"/>
            </a:pPr>
            <a:r>
              <a:rPr lang="nl-BE" sz="3200" dirty="0"/>
              <a:t>Pallets</a:t>
            </a:r>
          </a:p>
          <a:p>
            <a:pPr marL="722313" lvl="1" indent="-457200">
              <a:buFontTx/>
              <a:buChar char="-"/>
            </a:pPr>
            <a:r>
              <a:rPr lang="nl-BE" sz="3200" dirty="0"/>
              <a:t>Plastics</a:t>
            </a:r>
          </a:p>
        </p:txBody>
      </p:sp>
      <p:pic>
        <p:nvPicPr>
          <p:cNvPr id="4" name="Afbeelding 3" descr="Afbeelding met stoel, houten, stapel&#10;&#10;Automatisch gegenereerde beschrijving">
            <a:extLst>
              <a:ext uri="{FF2B5EF4-FFF2-40B4-BE49-F238E27FC236}">
                <a16:creationId xmlns:a16="http://schemas.microsoft.com/office/drawing/2014/main" id="{B415847C-AD36-C4CA-5D1C-E7259CB05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07323" y="2681682"/>
            <a:ext cx="3510512" cy="2632884"/>
          </a:xfrm>
          <a:prstGeom prst="rect">
            <a:avLst/>
          </a:prstGeom>
        </p:spPr>
      </p:pic>
      <p:pic>
        <p:nvPicPr>
          <p:cNvPr id="6" name="Afbeelding 5" descr="Afbeelding met tekst, persoon, buiten, staand&#10;&#10;Automatisch gegenereerde beschrijving">
            <a:extLst>
              <a:ext uri="{FF2B5EF4-FFF2-40B4-BE49-F238E27FC236}">
                <a16:creationId xmlns:a16="http://schemas.microsoft.com/office/drawing/2014/main" id="{37BC5176-9A22-0B2D-3F32-7D9BD1960CEA}"/>
              </a:ext>
            </a:extLst>
          </p:cNvPr>
          <p:cNvPicPr>
            <a:picLocks noChangeAspect="1"/>
          </p:cNvPicPr>
          <p:nvPr/>
        </p:nvPicPr>
        <p:blipFill rotWithShape="1">
          <a:blip r:embed="rId3">
            <a:extLst>
              <a:ext uri="{28A0092B-C50C-407E-A947-70E740481C1C}">
                <a14:useLocalDpi xmlns:a14="http://schemas.microsoft.com/office/drawing/2010/main" val="0"/>
              </a:ext>
            </a:extLst>
          </a:blip>
          <a:srcRect l="15101" r="22744"/>
          <a:stretch/>
        </p:blipFill>
        <p:spPr>
          <a:xfrm>
            <a:off x="7543288" y="208628"/>
            <a:ext cx="4648712" cy="5609446"/>
          </a:xfrm>
          <a:prstGeom prst="rect">
            <a:avLst/>
          </a:prstGeom>
        </p:spPr>
      </p:pic>
      <p:pic>
        <p:nvPicPr>
          <p:cNvPr id="1028" name="Picture 4" descr="The Circle of Packaging | The Circle of Packaging">
            <a:extLst>
              <a:ext uri="{FF2B5EF4-FFF2-40B4-BE49-F238E27FC236}">
                <a16:creationId xmlns:a16="http://schemas.microsoft.com/office/drawing/2014/main" id="{EA2A157B-951D-898E-ED42-82A103756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791" y="3649168"/>
            <a:ext cx="1604434" cy="171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874127"/>
      </p:ext>
    </p:extLst>
  </p:cSld>
  <p:clrMapOvr>
    <a:masterClrMapping/>
  </p:clrMapOvr>
</p:sld>
</file>

<file path=ppt/theme/theme1.xml><?xml version="1.0" encoding="utf-8"?>
<a:theme xmlns:a="http://schemas.openxmlformats.org/drawingml/2006/main" name="Kantoorthema">
  <a:themeElements>
    <a:clrScheme name="Upcycle your Waste">
      <a:dk1>
        <a:sysClr val="windowText" lastClr="000000"/>
      </a:dk1>
      <a:lt1>
        <a:sysClr val="window" lastClr="FFFFFF"/>
      </a:lt1>
      <a:dk2>
        <a:srgbClr val="17823D"/>
      </a:dk2>
      <a:lt2>
        <a:srgbClr val="E8F3EC"/>
      </a:lt2>
      <a:accent1>
        <a:srgbClr val="C5E0CF"/>
      </a:accent1>
      <a:accent2>
        <a:srgbClr val="F4F9F6"/>
      </a:accent2>
      <a:accent3>
        <a:srgbClr val="EDEDED"/>
      </a:accent3>
      <a:accent4>
        <a:srgbClr val="17823D"/>
      </a:accent4>
      <a:accent5>
        <a:srgbClr val="E8F3EC"/>
      </a:accent5>
      <a:accent6>
        <a:srgbClr val="F4F9F6"/>
      </a:accent6>
      <a:hlink>
        <a:srgbClr val="174094"/>
      </a:hlink>
      <a:folHlink>
        <a:srgbClr val="C5E0CF"/>
      </a:folHlink>
    </a:clrScheme>
    <a:fontScheme name="Upcycle your Wast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019_GL_UYW_powerpoint_v3" id="{9DAD592E-49F5-D14F-9D6F-645FAA8E8099}" vid="{A7AA921B-FE04-4F40-ACBD-202D3B4C7883}"/>
    </a:ext>
  </a:extLst>
</a:theme>
</file>

<file path=ppt/theme/theme2.xml><?xml version="1.0" encoding="utf-8"?>
<a:theme xmlns:a="http://schemas.openxmlformats.org/drawingml/2006/main" name="1_Kantoorthema">
  <a:themeElements>
    <a:clrScheme name="Upcycle your Waste">
      <a:dk1>
        <a:sysClr val="windowText" lastClr="000000"/>
      </a:dk1>
      <a:lt1>
        <a:sysClr val="window" lastClr="FFFFFF"/>
      </a:lt1>
      <a:dk2>
        <a:srgbClr val="17823D"/>
      </a:dk2>
      <a:lt2>
        <a:srgbClr val="E8F3EC"/>
      </a:lt2>
      <a:accent1>
        <a:srgbClr val="C5E0CF"/>
      </a:accent1>
      <a:accent2>
        <a:srgbClr val="F4F9F6"/>
      </a:accent2>
      <a:accent3>
        <a:srgbClr val="EDEDED"/>
      </a:accent3>
      <a:accent4>
        <a:srgbClr val="17823D"/>
      </a:accent4>
      <a:accent5>
        <a:srgbClr val="E8F3EC"/>
      </a:accent5>
      <a:accent6>
        <a:srgbClr val="F4F9F6"/>
      </a:accent6>
      <a:hlink>
        <a:srgbClr val="174094"/>
      </a:hlink>
      <a:folHlink>
        <a:srgbClr val="C5E0CF"/>
      </a:folHlink>
    </a:clrScheme>
    <a:fontScheme name="Upcycle your Wast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_UYW" id="{ECF6897E-63D9-004D-ACEA-52B69160F49D}" vid="{978CF770-7647-564B-BC93-F1D1EC0A36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UYW_powerpoint_fishnets</Template>
  <TotalTime>0</TotalTime>
  <Words>1486</Words>
  <Application>Microsoft Office PowerPoint</Application>
  <PresentationFormat>Breedbeeld</PresentationFormat>
  <Paragraphs>222</Paragraphs>
  <Slides>37</Slides>
  <Notes>2</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37</vt:i4>
      </vt:variant>
    </vt:vector>
  </HeadingPairs>
  <TitlesOfParts>
    <vt:vector size="50" baseType="lpstr">
      <vt:lpstr>Calibri</vt:lpstr>
      <vt:lpstr>Poppins</vt:lpstr>
      <vt:lpstr>Montserrat</vt:lpstr>
      <vt:lpstr>Wingdings</vt:lpstr>
      <vt:lpstr>Open Sans</vt:lpstr>
      <vt:lpstr>Helvetica Neue Medium</vt:lpstr>
      <vt:lpstr>Arial</vt:lpstr>
      <vt:lpstr>Montserrat ExtraBold</vt:lpstr>
      <vt:lpstr>Poppins Light</vt:lpstr>
      <vt:lpstr>Lexend Deca</vt:lpstr>
      <vt:lpstr>Kantoorthema</vt:lpstr>
      <vt:lpstr>1_Kantoorthema</vt:lpstr>
      <vt:lpstr>Office Theme</vt:lpstr>
      <vt:lpstr>Circular business cases – Low-hanging fruit becomes a circular network within the city</vt:lpstr>
      <vt:lpstr>PowerPoint-presentatie</vt:lpstr>
      <vt:lpstr>1) Bicycle tires</vt:lpstr>
      <vt:lpstr>2) Styrofoam</vt:lpstr>
      <vt:lpstr>3) Nets</vt:lpstr>
      <vt:lpstr>4) Brewer’s spent grain</vt:lpstr>
      <vt:lpstr>5) Company clothing</vt:lpstr>
      <vt:lpstr>6) Electronic devices</vt:lpstr>
      <vt:lpstr>7) Pallets</vt:lpstr>
      <vt:lpstr>8) Hair Recycle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9) Diapers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Rani Van Landeghem</dc:creator>
  <cp:lastModifiedBy>Arne Rossel</cp:lastModifiedBy>
  <cp:revision>20</cp:revision>
  <dcterms:created xsi:type="dcterms:W3CDTF">2020-10-26T12:45:15Z</dcterms:created>
  <dcterms:modified xsi:type="dcterms:W3CDTF">2022-11-16T21:37:35Z</dcterms:modified>
</cp:coreProperties>
</file>