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49" r:id="rId1"/>
  </p:sldMasterIdLst>
  <p:notesMasterIdLst>
    <p:notesMasterId r:id="rId15"/>
  </p:notesMasterIdLst>
  <p:sldIdLst>
    <p:sldId id="297" r:id="rId2"/>
    <p:sldId id="267" r:id="rId3"/>
    <p:sldId id="284" r:id="rId4"/>
    <p:sldId id="285" r:id="rId5"/>
    <p:sldId id="286" r:id="rId6"/>
    <p:sldId id="287" r:id="rId7"/>
    <p:sldId id="288" r:id="rId8"/>
    <p:sldId id="289" r:id="rId9"/>
    <p:sldId id="290" r:id="rId10"/>
    <p:sldId id="296" r:id="rId11"/>
    <p:sldId id="293" r:id="rId12"/>
    <p:sldId id="292" r:id="rId13"/>
    <p:sldId id="298"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e Dufay" initials="KD" lastIdx="1" clrIdx="0">
    <p:extLst>
      <p:ext uri="{19B8F6BF-5375-455C-9EA6-DF929625EA0E}">
        <p15:presenceInfo xmlns:p15="http://schemas.microsoft.com/office/powerpoint/2012/main" userId="9528f4445b853a0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C4693"/>
    <a:srgbClr val="0552A0"/>
    <a:srgbClr val="95C23D"/>
    <a:srgbClr val="22A048"/>
    <a:srgbClr val="25381B"/>
    <a:srgbClr val="9DBF1C"/>
    <a:srgbClr val="FF2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71A4D7-28D0-4298-9DEC-AA82C1446A92}" v="1" dt="2021-02-09T14:23:57.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78230" autoAdjust="0"/>
  </p:normalViewPr>
  <p:slideViewPr>
    <p:cSldViewPr snapToGrid="0">
      <p:cViewPr varScale="1">
        <p:scale>
          <a:sx n="67" d="100"/>
          <a:sy n="67" d="100"/>
        </p:scale>
        <p:origin x="528" y="44"/>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varScale="1">
        <p:scale>
          <a:sx n="79" d="100"/>
          <a:sy n="79" d="100"/>
        </p:scale>
        <p:origin x="2751"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e Dufay" userId="9528f4445b853a0a" providerId="LiveId" clId="{8C71A4D7-28D0-4298-9DEC-AA82C1446A92}"/>
    <pc:docChg chg="custSel addSld delSld modSld sldOrd">
      <pc:chgData name="Karine Dufay" userId="9528f4445b853a0a" providerId="LiveId" clId="{8C71A4D7-28D0-4298-9DEC-AA82C1446A92}" dt="2021-02-09T14:25:23.407" v="375" actId="2696"/>
      <pc:docMkLst>
        <pc:docMk/>
      </pc:docMkLst>
      <pc:sldChg chg="modSp mod">
        <pc:chgData name="Karine Dufay" userId="9528f4445b853a0a" providerId="LiveId" clId="{8C71A4D7-28D0-4298-9DEC-AA82C1446A92}" dt="2021-02-09T14:23:21.323" v="336" actId="20577"/>
        <pc:sldMkLst>
          <pc:docMk/>
          <pc:sldMk cId="992070022" sldId="267"/>
        </pc:sldMkLst>
        <pc:spChg chg="mod">
          <ac:chgData name="Karine Dufay" userId="9528f4445b853a0a" providerId="LiveId" clId="{8C71A4D7-28D0-4298-9DEC-AA82C1446A92}" dt="2021-02-09T14:23:21.323" v="336" actId="20577"/>
          <ac:spMkLst>
            <pc:docMk/>
            <pc:sldMk cId="992070022" sldId="267"/>
            <ac:spMk id="6" creationId="{00000000-0000-0000-0000-000000000000}"/>
          </ac:spMkLst>
        </pc:spChg>
      </pc:sldChg>
      <pc:sldChg chg="del">
        <pc:chgData name="Karine Dufay" userId="9528f4445b853a0a" providerId="LiveId" clId="{8C71A4D7-28D0-4298-9DEC-AA82C1446A92}" dt="2021-02-09T14:25:23.407" v="375" actId="2696"/>
        <pc:sldMkLst>
          <pc:docMk/>
          <pc:sldMk cId="183680509" sldId="271"/>
        </pc:sldMkLst>
      </pc:sldChg>
      <pc:sldChg chg="del">
        <pc:chgData name="Karine Dufay" userId="9528f4445b853a0a" providerId="LiveId" clId="{8C71A4D7-28D0-4298-9DEC-AA82C1446A92}" dt="2021-02-09T14:13:38.800" v="1" actId="2696"/>
        <pc:sldMkLst>
          <pc:docMk/>
          <pc:sldMk cId="218256964" sldId="272"/>
        </pc:sldMkLst>
      </pc:sldChg>
      <pc:sldChg chg="del">
        <pc:chgData name="Karine Dufay" userId="9528f4445b853a0a" providerId="LiveId" clId="{8C71A4D7-28D0-4298-9DEC-AA82C1446A92}" dt="2021-02-09T14:13:42.443" v="2" actId="2696"/>
        <pc:sldMkLst>
          <pc:docMk/>
          <pc:sldMk cId="2787736900" sldId="273"/>
        </pc:sldMkLst>
      </pc:sldChg>
      <pc:sldChg chg="del">
        <pc:chgData name="Karine Dufay" userId="9528f4445b853a0a" providerId="LiveId" clId="{8C71A4D7-28D0-4298-9DEC-AA82C1446A92}" dt="2021-02-09T14:13:35.151" v="0" actId="2696"/>
        <pc:sldMkLst>
          <pc:docMk/>
          <pc:sldMk cId="1915750240" sldId="274"/>
        </pc:sldMkLst>
      </pc:sldChg>
      <pc:sldChg chg="del">
        <pc:chgData name="Karine Dufay" userId="9528f4445b853a0a" providerId="LiveId" clId="{8C71A4D7-28D0-4298-9DEC-AA82C1446A92}" dt="2021-02-09T14:13:46.773" v="3" actId="2696"/>
        <pc:sldMkLst>
          <pc:docMk/>
          <pc:sldMk cId="112328435" sldId="275"/>
        </pc:sldMkLst>
      </pc:sldChg>
      <pc:sldChg chg="del">
        <pc:chgData name="Karine Dufay" userId="9528f4445b853a0a" providerId="LiveId" clId="{8C71A4D7-28D0-4298-9DEC-AA82C1446A92}" dt="2021-02-09T14:14:27.467" v="33" actId="2696"/>
        <pc:sldMkLst>
          <pc:docMk/>
          <pc:sldMk cId="3505809501" sldId="276"/>
        </pc:sldMkLst>
      </pc:sldChg>
      <pc:sldChg chg="modSp del mod">
        <pc:chgData name="Karine Dufay" userId="9528f4445b853a0a" providerId="LiveId" clId="{8C71A4D7-28D0-4298-9DEC-AA82C1446A92}" dt="2021-02-09T14:15:01.475" v="53" actId="2696"/>
        <pc:sldMkLst>
          <pc:docMk/>
          <pc:sldMk cId="3884667560" sldId="277"/>
        </pc:sldMkLst>
        <pc:spChg chg="mod">
          <ac:chgData name="Karine Dufay" userId="9528f4445b853a0a" providerId="LiveId" clId="{8C71A4D7-28D0-4298-9DEC-AA82C1446A92}" dt="2021-02-09T14:14:35.274" v="35" actId="27636"/>
          <ac:spMkLst>
            <pc:docMk/>
            <pc:sldMk cId="3884667560" sldId="277"/>
            <ac:spMk id="4" creationId="{00000000-0000-0000-0000-000000000000}"/>
          </ac:spMkLst>
        </pc:spChg>
      </pc:sldChg>
      <pc:sldChg chg="del">
        <pc:chgData name="Karine Dufay" userId="9528f4445b853a0a" providerId="LiveId" clId="{8C71A4D7-28D0-4298-9DEC-AA82C1446A92}" dt="2021-02-09T14:16:07.742" v="106" actId="2696"/>
        <pc:sldMkLst>
          <pc:docMk/>
          <pc:sldMk cId="4188398443" sldId="278"/>
        </pc:sldMkLst>
      </pc:sldChg>
      <pc:sldChg chg="del">
        <pc:chgData name="Karine Dufay" userId="9528f4445b853a0a" providerId="LiveId" clId="{8C71A4D7-28D0-4298-9DEC-AA82C1446A92}" dt="2021-02-09T14:16:17.974" v="107" actId="2696"/>
        <pc:sldMkLst>
          <pc:docMk/>
          <pc:sldMk cId="1047840570" sldId="279"/>
        </pc:sldMkLst>
      </pc:sldChg>
      <pc:sldChg chg="del">
        <pc:chgData name="Karine Dufay" userId="9528f4445b853a0a" providerId="LiveId" clId="{8C71A4D7-28D0-4298-9DEC-AA82C1446A92}" dt="2021-02-09T14:17:42.588" v="149" actId="2696"/>
        <pc:sldMkLst>
          <pc:docMk/>
          <pc:sldMk cId="3924857332" sldId="280"/>
        </pc:sldMkLst>
      </pc:sldChg>
      <pc:sldChg chg="del">
        <pc:chgData name="Karine Dufay" userId="9528f4445b853a0a" providerId="LiveId" clId="{8C71A4D7-28D0-4298-9DEC-AA82C1446A92}" dt="2021-02-09T14:19:16.177" v="196" actId="2696"/>
        <pc:sldMkLst>
          <pc:docMk/>
          <pc:sldMk cId="1282666180" sldId="281"/>
        </pc:sldMkLst>
      </pc:sldChg>
      <pc:sldChg chg="del">
        <pc:chgData name="Karine Dufay" userId="9528f4445b853a0a" providerId="LiveId" clId="{8C71A4D7-28D0-4298-9DEC-AA82C1446A92}" dt="2021-02-09T14:23:44.169" v="346" actId="47"/>
        <pc:sldMkLst>
          <pc:docMk/>
          <pc:sldMk cId="2506260677" sldId="282"/>
        </pc:sldMkLst>
      </pc:sldChg>
      <pc:sldChg chg="modSp del mod">
        <pc:chgData name="Karine Dufay" userId="9528f4445b853a0a" providerId="LiveId" clId="{8C71A4D7-28D0-4298-9DEC-AA82C1446A92}" dt="2021-02-09T14:21:10.409" v="293" actId="2696"/>
        <pc:sldMkLst>
          <pc:docMk/>
          <pc:sldMk cId="2645418903" sldId="283"/>
        </pc:sldMkLst>
        <pc:spChg chg="mod">
          <ac:chgData name="Karine Dufay" userId="9528f4445b853a0a" providerId="LiveId" clId="{8C71A4D7-28D0-4298-9DEC-AA82C1446A92}" dt="2021-02-09T14:20:51.741" v="277" actId="20577"/>
          <ac:spMkLst>
            <pc:docMk/>
            <pc:sldMk cId="2645418903" sldId="283"/>
            <ac:spMk id="4" creationId="{00000000-0000-0000-0000-000000000000}"/>
          </ac:spMkLst>
        </pc:spChg>
      </pc:sldChg>
      <pc:sldChg chg="modSp mod">
        <pc:chgData name="Karine Dufay" userId="9528f4445b853a0a" providerId="LiveId" clId="{8C71A4D7-28D0-4298-9DEC-AA82C1446A92}" dt="2021-02-09T14:14:09.581" v="11" actId="6549"/>
        <pc:sldMkLst>
          <pc:docMk/>
          <pc:sldMk cId="356797357" sldId="286"/>
        </pc:sldMkLst>
        <pc:spChg chg="mod">
          <ac:chgData name="Karine Dufay" userId="9528f4445b853a0a" providerId="LiveId" clId="{8C71A4D7-28D0-4298-9DEC-AA82C1446A92}" dt="2021-02-09T14:14:09.581" v="11" actId="6549"/>
          <ac:spMkLst>
            <pc:docMk/>
            <pc:sldMk cId="356797357" sldId="286"/>
            <ac:spMk id="4" creationId="{00000000-0000-0000-0000-000000000000}"/>
          </ac:spMkLst>
        </pc:spChg>
      </pc:sldChg>
      <pc:sldChg chg="modSp mod">
        <pc:chgData name="Karine Dufay" userId="9528f4445b853a0a" providerId="LiveId" clId="{8C71A4D7-28D0-4298-9DEC-AA82C1446A92}" dt="2021-02-09T14:15:06.892" v="58" actId="6549"/>
        <pc:sldMkLst>
          <pc:docMk/>
          <pc:sldMk cId="3449714591" sldId="287"/>
        </pc:sldMkLst>
        <pc:spChg chg="mod">
          <ac:chgData name="Karine Dufay" userId="9528f4445b853a0a" providerId="LiveId" clId="{8C71A4D7-28D0-4298-9DEC-AA82C1446A92}" dt="2021-02-09T14:15:06.892" v="58" actId="6549"/>
          <ac:spMkLst>
            <pc:docMk/>
            <pc:sldMk cId="3449714591" sldId="287"/>
            <ac:spMk id="4" creationId="{00000000-0000-0000-0000-000000000000}"/>
          </ac:spMkLst>
        </pc:spChg>
      </pc:sldChg>
      <pc:sldChg chg="modSp mod">
        <pc:chgData name="Karine Dufay" userId="9528f4445b853a0a" providerId="LiveId" clId="{8C71A4D7-28D0-4298-9DEC-AA82C1446A92}" dt="2021-02-09T14:16:52.398" v="122" actId="20577"/>
        <pc:sldMkLst>
          <pc:docMk/>
          <pc:sldMk cId="1241156506" sldId="288"/>
        </pc:sldMkLst>
        <pc:spChg chg="mod">
          <ac:chgData name="Karine Dufay" userId="9528f4445b853a0a" providerId="LiveId" clId="{8C71A4D7-28D0-4298-9DEC-AA82C1446A92}" dt="2021-02-09T14:16:52.398" v="122" actId="20577"/>
          <ac:spMkLst>
            <pc:docMk/>
            <pc:sldMk cId="1241156506" sldId="288"/>
            <ac:spMk id="4" creationId="{00000000-0000-0000-0000-000000000000}"/>
          </ac:spMkLst>
        </pc:spChg>
      </pc:sldChg>
      <pc:sldChg chg="modSp mod">
        <pc:chgData name="Karine Dufay" userId="9528f4445b853a0a" providerId="LiveId" clId="{8C71A4D7-28D0-4298-9DEC-AA82C1446A92}" dt="2021-02-09T14:17:14.382" v="147" actId="20577"/>
        <pc:sldMkLst>
          <pc:docMk/>
          <pc:sldMk cId="2189053344" sldId="289"/>
        </pc:sldMkLst>
        <pc:spChg chg="mod">
          <ac:chgData name="Karine Dufay" userId="9528f4445b853a0a" providerId="LiveId" clId="{8C71A4D7-28D0-4298-9DEC-AA82C1446A92}" dt="2021-02-09T14:17:14.382" v="147" actId="20577"/>
          <ac:spMkLst>
            <pc:docMk/>
            <pc:sldMk cId="2189053344" sldId="289"/>
            <ac:spMk id="4" creationId="{00000000-0000-0000-0000-000000000000}"/>
          </ac:spMkLst>
        </pc:spChg>
      </pc:sldChg>
      <pc:sldChg chg="modSp mod">
        <pc:chgData name="Karine Dufay" userId="9528f4445b853a0a" providerId="LiveId" clId="{8C71A4D7-28D0-4298-9DEC-AA82C1446A92}" dt="2021-02-09T14:18:25.848" v="171" actId="6549"/>
        <pc:sldMkLst>
          <pc:docMk/>
          <pc:sldMk cId="3419061968" sldId="290"/>
        </pc:sldMkLst>
        <pc:spChg chg="mod">
          <ac:chgData name="Karine Dufay" userId="9528f4445b853a0a" providerId="LiveId" clId="{8C71A4D7-28D0-4298-9DEC-AA82C1446A92}" dt="2021-02-09T14:18:25.848" v="171" actId="6549"/>
          <ac:spMkLst>
            <pc:docMk/>
            <pc:sldMk cId="3419061968" sldId="290"/>
            <ac:spMk id="4" creationId="{00000000-0000-0000-0000-000000000000}"/>
          </ac:spMkLst>
        </pc:spChg>
      </pc:sldChg>
      <pc:sldChg chg="del">
        <pc:chgData name="Karine Dufay" userId="9528f4445b853a0a" providerId="LiveId" clId="{8C71A4D7-28D0-4298-9DEC-AA82C1446A92}" dt="2021-02-09T14:19:18.274" v="197" actId="2696"/>
        <pc:sldMkLst>
          <pc:docMk/>
          <pc:sldMk cId="3992067974" sldId="291"/>
        </pc:sldMkLst>
      </pc:sldChg>
      <pc:sldChg chg="modSp mod ord">
        <pc:chgData name="Karine Dufay" userId="9528f4445b853a0a" providerId="LiveId" clId="{8C71A4D7-28D0-4298-9DEC-AA82C1446A92}" dt="2021-02-09T14:23:40.288" v="345"/>
        <pc:sldMkLst>
          <pc:docMk/>
          <pc:sldMk cId="1787331061" sldId="292"/>
        </pc:sldMkLst>
        <pc:spChg chg="mod">
          <ac:chgData name="Karine Dufay" userId="9528f4445b853a0a" providerId="LiveId" clId="{8C71A4D7-28D0-4298-9DEC-AA82C1446A92}" dt="2021-02-09T14:21:07.497" v="292" actId="20577"/>
          <ac:spMkLst>
            <pc:docMk/>
            <pc:sldMk cId="1787331061" sldId="292"/>
            <ac:spMk id="4" creationId="{00000000-0000-0000-0000-000000000000}"/>
          </ac:spMkLst>
        </pc:spChg>
      </pc:sldChg>
      <pc:sldChg chg="addSp delSp modSp mod">
        <pc:chgData name="Karine Dufay" userId="9528f4445b853a0a" providerId="LiveId" clId="{8C71A4D7-28D0-4298-9DEC-AA82C1446A92}" dt="2021-02-09T14:25:04.900" v="374" actId="1076"/>
        <pc:sldMkLst>
          <pc:docMk/>
          <pc:sldMk cId="2965602955" sldId="293"/>
        </pc:sldMkLst>
        <pc:spChg chg="add del mod">
          <ac:chgData name="Karine Dufay" userId="9528f4445b853a0a" providerId="LiveId" clId="{8C71A4D7-28D0-4298-9DEC-AA82C1446A92}" dt="2021-02-09T14:24:09.557" v="351" actId="478"/>
          <ac:spMkLst>
            <pc:docMk/>
            <pc:sldMk cId="2965602955" sldId="293"/>
            <ac:spMk id="3" creationId="{E825A298-2AD7-4203-86C1-4987C96207F3}"/>
          </ac:spMkLst>
        </pc:spChg>
        <pc:spChg chg="del mod">
          <ac:chgData name="Karine Dufay" userId="9528f4445b853a0a" providerId="LiveId" clId="{8C71A4D7-28D0-4298-9DEC-AA82C1446A92}" dt="2021-02-09T14:24:04.025" v="349" actId="478"/>
          <ac:spMkLst>
            <pc:docMk/>
            <pc:sldMk cId="2965602955" sldId="293"/>
            <ac:spMk id="4" creationId="{00000000-0000-0000-0000-000000000000}"/>
          </ac:spMkLst>
        </pc:spChg>
        <pc:spChg chg="add mod">
          <ac:chgData name="Karine Dufay" userId="9528f4445b853a0a" providerId="LiveId" clId="{8C71A4D7-28D0-4298-9DEC-AA82C1446A92}" dt="2021-02-09T14:24:17.774" v="366" actId="20577"/>
          <ac:spMkLst>
            <pc:docMk/>
            <pc:sldMk cId="2965602955" sldId="293"/>
            <ac:spMk id="5" creationId="{9B092CDA-0B62-4181-8646-83EDEF346F97}"/>
          </ac:spMkLst>
        </pc:spChg>
        <pc:spChg chg="mod">
          <ac:chgData name="Karine Dufay" userId="9528f4445b853a0a" providerId="LiveId" clId="{8C71A4D7-28D0-4298-9DEC-AA82C1446A92}" dt="2021-02-09T14:25:04.900" v="374" actId="1076"/>
          <ac:spMkLst>
            <pc:docMk/>
            <pc:sldMk cId="2965602955" sldId="293"/>
            <ac:spMk id="22" creationId="{C1F6E324-CD6F-46F2-90AE-183BF1170D65}"/>
          </ac:spMkLst>
        </pc:spChg>
        <pc:picChg chg="add mod">
          <ac:chgData name="Karine Dufay" userId="9528f4445b853a0a" providerId="LiveId" clId="{8C71A4D7-28D0-4298-9DEC-AA82C1446A92}" dt="2021-02-09T14:25:01.523" v="373" actId="1076"/>
          <ac:picMkLst>
            <pc:docMk/>
            <pc:sldMk cId="2965602955" sldId="293"/>
            <ac:picMk id="7" creationId="{A8A32825-42FC-43EE-852E-6826A66C951D}"/>
          </ac:picMkLst>
        </pc:picChg>
      </pc:sldChg>
      <pc:sldChg chg="del">
        <pc:chgData name="Karine Dufay" userId="9528f4445b853a0a" providerId="LiveId" clId="{8C71A4D7-28D0-4298-9DEC-AA82C1446A92}" dt="2021-02-09T14:20:06.336" v="230" actId="2696"/>
        <pc:sldMkLst>
          <pc:docMk/>
          <pc:sldMk cId="4064492343" sldId="295"/>
        </pc:sldMkLst>
      </pc:sldChg>
      <pc:sldChg chg="modSp mod">
        <pc:chgData name="Karine Dufay" userId="9528f4445b853a0a" providerId="LiveId" clId="{8C71A4D7-28D0-4298-9DEC-AA82C1446A92}" dt="2021-02-09T14:23:33.134" v="343" actId="20577"/>
        <pc:sldMkLst>
          <pc:docMk/>
          <pc:sldMk cId="2728379454" sldId="296"/>
        </pc:sldMkLst>
        <pc:spChg chg="mod">
          <ac:chgData name="Karine Dufay" userId="9528f4445b853a0a" providerId="LiveId" clId="{8C71A4D7-28D0-4298-9DEC-AA82C1446A92}" dt="2021-02-09T14:23:33.134" v="343" actId="20577"/>
          <ac:spMkLst>
            <pc:docMk/>
            <pc:sldMk cId="2728379454" sldId="296"/>
            <ac:spMk id="4" creationId="{00000000-0000-0000-0000-000000000000}"/>
          </ac:spMkLst>
        </pc:spChg>
      </pc:sldChg>
      <pc:sldChg chg="add del">
        <pc:chgData name="Karine Dufay" userId="9528f4445b853a0a" providerId="LiveId" clId="{8C71A4D7-28D0-4298-9DEC-AA82C1446A92}" dt="2021-02-09T14:17:45.842" v="150" actId="2696"/>
        <pc:sldMkLst>
          <pc:docMk/>
          <pc:sldMk cId="555745310" sldId="2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98BE22-96FA-47C1-88FD-DCEEE43777A1}" type="datetimeFigureOut">
              <a:rPr lang="fr-FR" smtClean="0"/>
              <a:t>09/02/2021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F37CBE-8C61-4730-9477-5D82336547B5}" type="slidenum">
              <a:rPr lang="fr-FR" smtClean="0"/>
              <a:t>‹N°›</a:t>
            </a:fld>
            <a:endParaRPr lang="fr-FR"/>
          </a:p>
        </p:txBody>
      </p:sp>
    </p:spTree>
    <p:extLst>
      <p:ext uri="{BB962C8B-B14F-4D97-AF65-F5344CB8AC3E}">
        <p14:creationId xmlns:p14="http://schemas.microsoft.com/office/powerpoint/2010/main" val="2442137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a:t>
            </a:r>
            <a:r>
              <a:rPr lang="fr-FR" baseline="30000" dirty="0"/>
              <a:t>ère</a:t>
            </a:r>
            <a:r>
              <a:rPr lang="fr-FR" dirty="0"/>
              <a:t> Plateforme énergétique européenne = 1</a:t>
            </a:r>
            <a:r>
              <a:rPr lang="fr-FR" baseline="30000" dirty="0"/>
              <a:t>er</a:t>
            </a:r>
            <a:r>
              <a:rPr lang="fr-FR" dirty="0"/>
              <a:t> centre nucléaire européen (</a:t>
            </a:r>
            <a:r>
              <a:rPr lang="fr-FR" dirty="0" err="1"/>
              <a:t>graveline</a:t>
            </a:r>
            <a:r>
              <a:rPr lang="fr-FR" dirty="0"/>
              <a:t>) + Terminal méthanier + DK6 (1</a:t>
            </a:r>
            <a:r>
              <a:rPr lang="fr-FR" baseline="30000" dirty="0"/>
              <a:t>ère</a:t>
            </a:r>
            <a:r>
              <a:rPr lang="fr-FR" dirty="0"/>
              <a:t> centrale à cycle combiné gaz de France + le plus grand réseau français de chauffage urbain+ Dépôts pétroliers + 1</a:t>
            </a:r>
            <a:r>
              <a:rPr lang="fr-FR" baseline="30000" dirty="0"/>
              <a:t>er</a:t>
            </a:r>
            <a:r>
              <a:rPr lang="fr-FR" dirty="0"/>
              <a:t> port charbonnier français</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79F37CBE-8C61-4730-9477-5D82336547B5}" type="slidenum">
              <a:rPr lang="fr-FR" smtClean="0"/>
              <a:t>5</a:t>
            </a:fld>
            <a:endParaRPr lang="fr-FR"/>
          </a:p>
        </p:txBody>
      </p:sp>
    </p:spTree>
    <p:extLst>
      <p:ext uri="{BB962C8B-B14F-4D97-AF65-F5344CB8AC3E}">
        <p14:creationId xmlns:p14="http://schemas.microsoft.com/office/powerpoint/2010/main" val="4064882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fld id="{79F37CBE-8C61-4730-9477-5D82336547B5}" type="slidenum">
              <a:rPr lang="fr-FR" smtClean="0"/>
              <a:t>6</a:t>
            </a:fld>
            <a:endParaRPr lang="fr-FR"/>
          </a:p>
        </p:txBody>
      </p:sp>
    </p:spTree>
    <p:extLst>
      <p:ext uri="{BB962C8B-B14F-4D97-AF65-F5344CB8AC3E}">
        <p14:creationId xmlns:p14="http://schemas.microsoft.com/office/powerpoint/2010/main" val="2255484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fld id="{79F37CBE-8C61-4730-9477-5D82336547B5}" type="slidenum">
              <a:rPr lang="fr-FR" smtClean="0"/>
              <a:t>7</a:t>
            </a:fld>
            <a:endParaRPr lang="fr-FR"/>
          </a:p>
        </p:txBody>
      </p:sp>
    </p:spTree>
    <p:extLst>
      <p:ext uri="{BB962C8B-B14F-4D97-AF65-F5344CB8AC3E}">
        <p14:creationId xmlns:p14="http://schemas.microsoft.com/office/powerpoint/2010/main" val="3802500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fld id="{79F37CBE-8C61-4730-9477-5D82336547B5}" type="slidenum">
              <a:rPr lang="fr-FR" smtClean="0"/>
              <a:t>8</a:t>
            </a:fld>
            <a:endParaRPr lang="fr-FR"/>
          </a:p>
        </p:txBody>
      </p:sp>
    </p:spTree>
    <p:extLst>
      <p:ext uri="{BB962C8B-B14F-4D97-AF65-F5344CB8AC3E}">
        <p14:creationId xmlns:p14="http://schemas.microsoft.com/office/powerpoint/2010/main" val="559894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fld id="{79F37CBE-8C61-4730-9477-5D82336547B5}" type="slidenum">
              <a:rPr lang="fr-FR" smtClean="0"/>
              <a:t>9</a:t>
            </a:fld>
            <a:endParaRPr lang="fr-FR"/>
          </a:p>
        </p:txBody>
      </p:sp>
    </p:spTree>
    <p:extLst>
      <p:ext uri="{BB962C8B-B14F-4D97-AF65-F5344CB8AC3E}">
        <p14:creationId xmlns:p14="http://schemas.microsoft.com/office/powerpoint/2010/main" val="339389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F37CBE-8C61-4730-9477-5D82336547B5}" type="slidenum">
              <a:rPr lang="fr-FR" smtClean="0"/>
              <a:t>10</a:t>
            </a:fld>
            <a:endParaRPr lang="fr-FR"/>
          </a:p>
        </p:txBody>
      </p:sp>
    </p:spTree>
    <p:extLst>
      <p:ext uri="{BB962C8B-B14F-4D97-AF65-F5344CB8AC3E}">
        <p14:creationId xmlns:p14="http://schemas.microsoft.com/office/powerpoint/2010/main" val="899038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fld id="{79F37CBE-8C61-4730-9477-5D82336547B5}" type="slidenum">
              <a:rPr lang="fr-FR" smtClean="0"/>
              <a:t>11</a:t>
            </a:fld>
            <a:endParaRPr lang="fr-FR"/>
          </a:p>
        </p:txBody>
      </p:sp>
    </p:spTree>
    <p:extLst>
      <p:ext uri="{BB962C8B-B14F-4D97-AF65-F5344CB8AC3E}">
        <p14:creationId xmlns:p14="http://schemas.microsoft.com/office/powerpoint/2010/main" val="4239515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fld id="{79F37CBE-8C61-4730-9477-5D82336547B5}" type="slidenum">
              <a:rPr lang="fr-FR" smtClean="0"/>
              <a:t>12</a:t>
            </a:fld>
            <a:endParaRPr lang="fr-FR"/>
          </a:p>
        </p:txBody>
      </p:sp>
    </p:spTree>
    <p:extLst>
      <p:ext uri="{BB962C8B-B14F-4D97-AF65-F5344CB8AC3E}">
        <p14:creationId xmlns:p14="http://schemas.microsoft.com/office/powerpoint/2010/main" val="3891953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90600" y="3784600"/>
            <a:ext cx="9525000" cy="825500"/>
          </a:xfrm>
        </p:spPr>
        <p:txBody>
          <a:bodyPr anchor="t"/>
          <a:lstStyle>
            <a:lvl1pPr algn="l">
              <a:defRPr sz="6000" b="1" cap="small" baseline="0">
                <a:solidFill>
                  <a:srgbClr val="0C4693"/>
                </a:solidFill>
              </a:defRPr>
            </a:lvl1pPr>
          </a:lstStyle>
          <a:p>
            <a:r>
              <a:rPr lang="fr-FR"/>
              <a:t>Modifiez le style du titre</a:t>
            </a:r>
            <a:endParaRPr lang="fr-FR" dirty="0"/>
          </a:p>
        </p:txBody>
      </p:sp>
      <p:sp>
        <p:nvSpPr>
          <p:cNvPr id="4" name="Espace réservé de la date 3"/>
          <p:cNvSpPr>
            <a:spLocks noGrp="1"/>
          </p:cNvSpPr>
          <p:nvPr>
            <p:ph type="dt" sz="half" idx="10"/>
          </p:nvPr>
        </p:nvSpPr>
        <p:spPr>
          <a:xfrm>
            <a:off x="11125200" y="6496050"/>
            <a:ext cx="933449" cy="254000"/>
          </a:xfrm>
          <a:prstGeom prst="rect">
            <a:avLst/>
          </a:prstGeom>
        </p:spPr>
        <p:txBody>
          <a:bodyPr/>
          <a:lstStyle>
            <a:lvl1pPr>
              <a:defRPr sz="1200">
                <a:solidFill>
                  <a:srgbClr val="0552A0"/>
                </a:solidFill>
              </a:defRPr>
            </a:lvl1pPr>
          </a:lstStyle>
          <a:p>
            <a:fld id="{8699BEA0-8E06-418A-A0F9-DD0568FA8020}" type="datetimeFigureOut">
              <a:rPr lang="fr-FR" smtClean="0"/>
              <a:pPr/>
              <a:t>09/02/2021</a:t>
            </a:fld>
            <a:endParaRPr lang="fr-FR" dirty="0"/>
          </a:p>
        </p:txBody>
      </p:sp>
      <p:pic>
        <p:nvPicPr>
          <p:cNvPr id="8" name="Image 7"/>
          <p:cNvPicPr>
            <a:picLocks noChangeAspect="1"/>
          </p:cNvPicPr>
          <p:nvPr userDrawn="1"/>
        </p:nvPicPr>
        <p:blipFill rotWithShape="1">
          <a:blip r:embed="rId2"/>
          <a:srcRect r="673"/>
          <a:stretch/>
        </p:blipFill>
        <p:spPr>
          <a:xfrm>
            <a:off x="-1" y="0"/>
            <a:ext cx="12192001" cy="2363280"/>
          </a:xfrm>
          <a:prstGeom prst="rect">
            <a:avLst/>
          </a:prstGeom>
        </p:spPr>
      </p:pic>
      <p:sp>
        <p:nvSpPr>
          <p:cNvPr id="9" name="Espace réservé du texte 2"/>
          <p:cNvSpPr>
            <a:spLocks noGrp="1"/>
          </p:cNvSpPr>
          <p:nvPr>
            <p:ph type="body" idx="1"/>
          </p:nvPr>
        </p:nvSpPr>
        <p:spPr>
          <a:xfrm>
            <a:off x="990600" y="4791075"/>
            <a:ext cx="9525000" cy="485775"/>
          </a:xfrm>
        </p:spPr>
        <p:txBody>
          <a:bodyPr>
            <a:normAutofit/>
          </a:bodyPr>
          <a:lstStyle>
            <a:lvl1pPr marL="0" indent="0">
              <a:buNone/>
              <a:defRPr sz="2400" i="1">
                <a:solidFill>
                  <a:srgbClr val="9DBF1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0" name="Espace réservé du contenu 2"/>
          <p:cNvSpPr>
            <a:spLocks noGrp="1"/>
          </p:cNvSpPr>
          <p:nvPr>
            <p:ph idx="11"/>
          </p:nvPr>
        </p:nvSpPr>
        <p:spPr>
          <a:xfrm>
            <a:off x="104775" y="6496050"/>
            <a:ext cx="2543176" cy="254000"/>
          </a:xfrm>
        </p:spPr>
        <p:txBody>
          <a:bodyPr>
            <a:normAutofit/>
          </a:bodyPr>
          <a:lstStyle>
            <a:lvl1pPr marL="0" indent="0">
              <a:buNone/>
              <a:defRPr sz="1200">
                <a:solidFill>
                  <a:srgbClr val="0552A0"/>
                </a:solidFill>
              </a:defRPr>
            </a:lvl1pPr>
            <a:lvl2pPr>
              <a:defRPr>
                <a:solidFill>
                  <a:srgbClr val="0552A0"/>
                </a:solidFill>
              </a:defRPr>
            </a:lvl2pPr>
            <a:lvl3pPr>
              <a:defRPr>
                <a:solidFill>
                  <a:srgbClr val="0552A0"/>
                </a:solidFill>
              </a:defRPr>
            </a:lvl3pPr>
            <a:lvl4pPr>
              <a:defRPr>
                <a:solidFill>
                  <a:srgbClr val="0552A0"/>
                </a:solidFill>
              </a:defRPr>
            </a:lvl4pPr>
            <a:lvl5pPr>
              <a:defRPr>
                <a:solidFill>
                  <a:srgbClr val="0552A0"/>
                </a:solidFill>
              </a:defRPr>
            </a:lvl5pPr>
          </a:lstStyle>
          <a:p>
            <a:pPr lvl="0"/>
            <a:r>
              <a:rPr lang="fr-FR"/>
              <a:t>Cliquez pour modifier les styles du texte du masque</a:t>
            </a:r>
          </a:p>
        </p:txBody>
      </p:sp>
    </p:spTree>
    <p:extLst>
      <p:ext uri="{BB962C8B-B14F-4D97-AF65-F5344CB8AC3E}">
        <p14:creationId xmlns:p14="http://schemas.microsoft.com/office/powerpoint/2010/main" val="360382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stretch>
            <a:fillRect/>
          </a:stretch>
        </p:blipFill>
        <p:spPr>
          <a:xfrm>
            <a:off x="4257675" y="211137"/>
            <a:ext cx="3058541" cy="1075531"/>
          </a:xfrm>
          <a:prstGeom prst="rect">
            <a:avLst/>
          </a:prstGeom>
        </p:spPr>
      </p:pic>
      <p:sp>
        <p:nvSpPr>
          <p:cNvPr id="11" name="Espace réservé du contenu 2"/>
          <p:cNvSpPr>
            <a:spLocks noGrp="1"/>
          </p:cNvSpPr>
          <p:nvPr>
            <p:ph idx="10"/>
          </p:nvPr>
        </p:nvSpPr>
        <p:spPr>
          <a:xfrm>
            <a:off x="1676496" y="2867025"/>
            <a:ext cx="9572529" cy="3629025"/>
          </a:xfrm>
        </p:spPr>
        <p:txBody>
          <a:bodyPr/>
          <a:lstStyle>
            <a:lvl1pPr marL="457200" indent="-457200">
              <a:buFont typeface="+mj-lt"/>
              <a:buAutoNum type="arabicPeriod"/>
              <a:defRPr lang="fr-FR" sz="2400" i="0" kern="1200" dirty="0" smtClean="0">
                <a:solidFill>
                  <a:srgbClr val="95C23D"/>
                </a:solidFill>
                <a:latin typeface="+mn-lt"/>
                <a:ea typeface="+mn-ea"/>
                <a:cs typeface="+mn-cs"/>
              </a:defRPr>
            </a:lvl1pPr>
            <a:lvl2pPr marL="914400" indent="-457200">
              <a:buFont typeface="+mj-lt"/>
              <a:buAutoNum type="alphaLcPeriod"/>
              <a:defRPr>
                <a:solidFill>
                  <a:srgbClr val="95C23D"/>
                </a:solidFill>
              </a:defRPr>
            </a:lvl2pPr>
            <a:lvl3pPr marL="1428750" indent="-514350">
              <a:buFont typeface="+mj-lt"/>
              <a:buAutoNum type="romanLcPeriod"/>
              <a:defRPr i="1">
                <a:solidFill>
                  <a:srgbClr val="95C23D"/>
                </a:solidFill>
              </a:defRPr>
            </a:lvl3pPr>
          </a:lstStyle>
          <a:p>
            <a:pPr lvl="0"/>
            <a:r>
              <a:rPr lang="fr-FR"/>
              <a:t>Cliquez pour modifier les styles du texte du masque</a:t>
            </a:r>
          </a:p>
          <a:p>
            <a:pPr lvl="1"/>
            <a:r>
              <a:rPr lang="fr-FR"/>
              <a:t>Deuxième niveau</a:t>
            </a:r>
          </a:p>
          <a:p>
            <a:pPr lvl="2"/>
            <a:r>
              <a:rPr lang="fr-FR"/>
              <a:t>Troisième niveau</a:t>
            </a:r>
          </a:p>
        </p:txBody>
      </p:sp>
      <p:pic>
        <p:nvPicPr>
          <p:cNvPr id="14" name="Image 13"/>
          <p:cNvPicPr>
            <a:picLocks noChangeAspect="1"/>
          </p:cNvPicPr>
          <p:nvPr userDrawn="1"/>
        </p:nvPicPr>
        <p:blipFill>
          <a:blip r:embed="rId3"/>
          <a:stretch>
            <a:fillRect/>
          </a:stretch>
        </p:blipFill>
        <p:spPr>
          <a:xfrm>
            <a:off x="990600" y="2659976"/>
            <a:ext cx="685896" cy="4070686"/>
          </a:xfrm>
          <a:prstGeom prst="rect">
            <a:avLst/>
          </a:prstGeom>
        </p:spPr>
      </p:pic>
      <p:sp>
        <p:nvSpPr>
          <p:cNvPr id="15" name="ZoneTexte 14"/>
          <p:cNvSpPr txBox="1"/>
          <p:nvPr userDrawn="1"/>
        </p:nvSpPr>
        <p:spPr>
          <a:xfrm>
            <a:off x="733425" y="1638300"/>
            <a:ext cx="3046027" cy="1015663"/>
          </a:xfrm>
          <a:prstGeom prst="rect">
            <a:avLst/>
          </a:prstGeom>
          <a:noFill/>
        </p:spPr>
        <p:txBody>
          <a:bodyPr wrap="none" rtlCol="0">
            <a:spAutoFit/>
          </a:bodyPr>
          <a:lstStyle/>
          <a:p>
            <a:r>
              <a:rPr lang="fr-FR" sz="6000" b="1" kern="1200" cap="small" baseline="0" dirty="0">
                <a:solidFill>
                  <a:srgbClr val="0C4693"/>
                </a:solidFill>
                <a:latin typeface="+mj-lt"/>
                <a:ea typeface="+mj-ea"/>
                <a:cs typeface="+mj-cs"/>
              </a:rPr>
              <a:t>Sommaire</a:t>
            </a:r>
          </a:p>
        </p:txBody>
      </p:sp>
    </p:spTree>
    <p:extLst>
      <p:ext uri="{BB962C8B-B14F-4D97-AF65-F5344CB8AC3E}">
        <p14:creationId xmlns:p14="http://schemas.microsoft.com/office/powerpoint/2010/main" val="3284001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Chapitr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stretch>
            <a:fillRect/>
          </a:stretch>
        </p:blipFill>
        <p:spPr>
          <a:xfrm>
            <a:off x="4410075" y="619126"/>
            <a:ext cx="3388095" cy="1191418"/>
          </a:xfrm>
          <a:prstGeom prst="rect">
            <a:avLst/>
          </a:prstGeom>
        </p:spPr>
      </p:pic>
      <p:sp>
        <p:nvSpPr>
          <p:cNvPr id="4" name="Titre 1"/>
          <p:cNvSpPr>
            <a:spLocks noGrp="1"/>
          </p:cNvSpPr>
          <p:nvPr>
            <p:ph type="ctrTitle"/>
          </p:nvPr>
        </p:nvSpPr>
        <p:spPr>
          <a:xfrm>
            <a:off x="990600" y="3759200"/>
            <a:ext cx="9525000" cy="850900"/>
          </a:xfrm>
        </p:spPr>
        <p:txBody>
          <a:bodyPr anchor="t"/>
          <a:lstStyle>
            <a:lvl1pPr algn="l">
              <a:defRPr sz="6000" b="1" cap="small" baseline="0">
                <a:solidFill>
                  <a:srgbClr val="0C4693"/>
                </a:solidFill>
              </a:defRPr>
            </a:lvl1pPr>
          </a:lstStyle>
          <a:p>
            <a:r>
              <a:rPr lang="fr-FR"/>
              <a:t>Modifiez le style du titre</a:t>
            </a:r>
            <a:endParaRPr lang="fr-FR" dirty="0"/>
          </a:p>
        </p:txBody>
      </p:sp>
      <p:sp>
        <p:nvSpPr>
          <p:cNvPr id="5" name="Espace réservé du texte 2"/>
          <p:cNvSpPr>
            <a:spLocks noGrp="1"/>
          </p:cNvSpPr>
          <p:nvPr>
            <p:ph type="body" idx="1"/>
          </p:nvPr>
        </p:nvSpPr>
        <p:spPr>
          <a:xfrm>
            <a:off x="990600" y="4791075"/>
            <a:ext cx="9525000" cy="485775"/>
          </a:xfrm>
        </p:spPr>
        <p:txBody>
          <a:bodyPr>
            <a:normAutofit/>
          </a:bodyPr>
          <a:lstStyle>
            <a:lvl1pPr marL="0" indent="0">
              <a:buNone/>
              <a:defRPr sz="2400" i="1">
                <a:solidFill>
                  <a:srgbClr val="9DBF1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1278212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2235200"/>
            <a:ext cx="10515600" cy="4351338"/>
          </a:xfrm>
        </p:spPr>
        <p:txBody>
          <a:bodyPr/>
          <a:lstStyle>
            <a:lvl1pPr>
              <a:defRPr>
                <a:solidFill>
                  <a:srgbClr val="0552A0"/>
                </a:solidFill>
              </a:defRPr>
            </a:lvl1pPr>
            <a:lvl2pPr>
              <a:defRPr>
                <a:solidFill>
                  <a:srgbClr val="0552A0"/>
                </a:solidFill>
              </a:defRPr>
            </a:lvl2pPr>
            <a:lvl3pPr>
              <a:defRPr>
                <a:solidFill>
                  <a:srgbClr val="0552A0"/>
                </a:solidFill>
              </a:defRPr>
            </a:lvl3pPr>
            <a:lvl4pPr>
              <a:defRPr>
                <a:solidFill>
                  <a:srgbClr val="0552A0"/>
                </a:solidFill>
              </a:defRPr>
            </a:lvl4pPr>
            <a:lvl5pPr>
              <a:defRPr>
                <a:solidFill>
                  <a:srgbClr val="0552A0"/>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7" name="Image 6"/>
          <p:cNvPicPr>
            <a:picLocks noChangeAspect="1"/>
          </p:cNvPicPr>
          <p:nvPr userDrawn="1"/>
        </p:nvPicPr>
        <p:blipFill>
          <a:blip r:embed="rId2"/>
          <a:stretch>
            <a:fillRect/>
          </a:stretch>
        </p:blipFill>
        <p:spPr>
          <a:xfrm>
            <a:off x="314325" y="230188"/>
            <a:ext cx="1620687" cy="569912"/>
          </a:xfrm>
          <a:prstGeom prst="rect">
            <a:avLst/>
          </a:prstGeom>
        </p:spPr>
      </p:pic>
      <p:pic>
        <p:nvPicPr>
          <p:cNvPr id="8" name="Image 7"/>
          <p:cNvPicPr>
            <a:picLocks noChangeAspect="1"/>
          </p:cNvPicPr>
          <p:nvPr userDrawn="1"/>
        </p:nvPicPr>
        <p:blipFill>
          <a:blip r:embed="rId3"/>
          <a:stretch>
            <a:fillRect/>
          </a:stretch>
        </p:blipFill>
        <p:spPr>
          <a:xfrm>
            <a:off x="2389407" y="-11359"/>
            <a:ext cx="9802593" cy="1771897"/>
          </a:xfrm>
          <a:prstGeom prst="rect">
            <a:avLst/>
          </a:prstGeom>
        </p:spPr>
      </p:pic>
      <p:sp>
        <p:nvSpPr>
          <p:cNvPr id="2" name="Titre 1"/>
          <p:cNvSpPr>
            <a:spLocks noGrp="1"/>
          </p:cNvSpPr>
          <p:nvPr>
            <p:ph type="title"/>
          </p:nvPr>
        </p:nvSpPr>
        <p:spPr>
          <a:xfrm>
            <a:off x="5562600" y="57398"/>
            <a:ext cx="6153150" cy="1228478"/>
          </a:xfrm>
        </p:spPr>
        <p:txBody>
          <a:bodyPr>
            <a:normAutofit/>
          </a:bodyPr>
          <a:lstStyle>
            <a:lvl1pPr algn="ctr">
              <a:defRPr sz="3200">
                <a:solidFill>
                  <a:schemeClr val="bg1"/>
                </a:solidFill>
                <a:latin typeface="Eras Bold ITC" panose="020B0907030504020204" pitchFamily="34" charset="0"/>
              </a:defRPr>
            </a:lvl1pPr>
          </a:lstStyle>
          <a:p>
            <a:r>
              <a:rPr lang="fr-FR"/>
              <a:t>Modifiez le style du titre</a:t>
            </a:r>
            <a:endParaRPr lang="fr-FR" dirty="0"/>
          </a:p>
        </p:txBody>
      </p:sp>
    </p:spTree>
    <p:extLst>
      <p:ext uri="{BB962C8B-B14F-4D97-AF65-F5344CB8AC3E}">
        <p14:creationId xmlns:p14="http://schemas.microsoft.com/office/powerpoint/2010/main" val="408382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stretch>
            <a:fillRect/>
          </a:stretch>
        </p:blipFill>
        <p:spPr>
          <a:xfrm>
            <a:off x="314325" y="230188"/>
            <a:ext cx="1620687" cy="569912"/>
          </a:xfrm>
          <a:prstGeom prst="rect">
            <a:avLst/>
          </a:prstGeom>
        </p:spPr>
      </p:pic>
    </p:spTree>
    <p:extLst>
      <p:ext uri="{BB962C8B-B14F-4D97-AF65-F5344CB8AC3E}">
        <p14:creationId xmlns:p14="http://schemas.microsoft.com/office/powerpoint/2010/main" val="923086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de fin">
    <p:spTree>
      <p:nvGrpSpPr>
        <p:cNvPr id="1" name=""/>
        <p:cNvGrpSpPr/>
        <p:nvPr/>
      </p:nvGrpSpPr>
      <p:grpSpPr>
        <a:xfrm>
          <a:off x="0" y="0"/>
          <a:ext cx="0" cy="0"/>
          <a:chOff x="0" y="0"/>
          <a:chExt cx="0" cy="0"/>
        </a:xfrm>
      </p:grpSpPr>
      <p:pic>
        <p:nvPicPr>
          <p:cNvPr id="5" name="Image 4"/>
          <p:cNvPicPr>
            <a:picLocks noChangeAspect="1"/>
          </p:cNvPicPr>
          <p:nvPr userDrawn="1"/>
        </p:nvPicPr>
        <p:blipFill rotWithShape="1">
          <a:blip r:embed="rId2"/>
          <a:srcRect r="673"/>
          <a:stretch/>
        </p:blipFill>
        <p:spPr>
          <a:xfrm>
            <a:off x="0" y="0"/>
            <a:ext cx="12192001" cy="2363280"/>
          </a:xfrm>
          <a:prstGeom prst="rect">
            <a:avLst/>
          </a:prstGeom>
        </p:spPr>
      </p:pic>
      <p:sp>
        <p:nvSpPr>
          <p:cNvPr id="7" name="ZoneTexte 6"/>
          <p:cNvSpPr txBox="1"/>
          <p:nvPr userDrawn="1"/>
        </p:nvSpPr>
        <p:spPr>
          <a:xfrm>
            <a:off x="1" y="3495675"/>
            <a:ext cx="12192000" cy="1015663"/>
          </a:xfrm>
          <a:prstGeom prst="rect">
            <a:avLst/>
          </a:prstGeom>
          <a:noFill/>
        </p:spPr>
        <p:txBody>
          <a:bodyPr wrap="square" rtlCol="0">
            <a:spAutoFit/>
          </a:bodyPr>
          <a:lstStyle/>
          <a:p>
            <a:pPr algn="ctr"/>
            <a:r>
              <a:rPr lang="fr-FR" sz="6000" b="1" kern="1200" cap="small" baseline="0" dirty="0">
                <a:solidFill>
                  <a:srgbClr val="0C4693"/>
                </a:solidFill>
                <a:latin typeface="+mj-lt"/>
                <a:ea typeface="+mj-ea"/>
                <a:cs typeface="+mj-cs"/>
              </a:rPr>
              <a:t>Merci de votre attention</a:t>
            </a:r>
          </a:p>
        </p:txBody>
      </p:sp>
      <p:sp>
        <p:nvSpPr>
          <p:cNvPr id="2" name="Rectangle 1"/>
          <p:cNvSpPr/>
          <p:nvPr userDrawn="1"/>
        </p:nvSpPr>
        <p:spPr>
          <a:xfrm>
            <a:off x="0" y="6104467"/>
            <a:ext cx="4522392" cy="753533"/>
          </a:xfrm>
          <a:prstGeom prst="rect">
            <a:avLst/>
          </a:prstGeom>
          <a:solidFill>
            <a:srgbClr val="0C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userDrawn="1"/>
        </p:nvSpPr>
        <p:spPr>
          <a:xfrm>
            <a:off x="0" y="6181151"/>
            <a:ext cx="4522392" cy="600164"/>
          </a:xfrm>
          <a:prstGeom prst="rect">
            <a:avLst/>
          </a:prstGeom>
          <a:noFill/>
        </p:spPr>
        <p:txBody>
          <a:bodyPr wrap="none" rtlCol="0">
            <a:spAutoFit/>
          </a:bodyPr>
          <a:lstStyle/>
          <a:p>
            <a:pPr algn="ctr"/>
            <a:r>
              <a:rPr lang="fr-FR" sz="1100" dirty="0">
                <a:solidFill>
                  <a:schemeClr val="bg1"/>
                </a:solidFill>
                <a:latin typeface="Candara" panose="020E0502030303020204" pitchFamily="34" charset="0"/>
              </a:rPr>
              <a:t>CRT – Z.I. de Grande-Synthe – 5, rue Louis</a:t>
            </a:r>
            <a:r>
              <a:rPr lang="fr-FR" sz="1100" baseline="0" dirty="0">
                <a:solidFill>
                  <a:schemeClr val="bg1"/>
                </a:solidFill>
                <a:latin typeface="Candara" panose="020E0502030303020204" pitchFamily="34" charset="0"/>
              </a:rPr>
              <a:t> Blanqui – 59760 Grande-Synthe</a:t>
            </a:r>
          </a:p>
          <a:p>
            <a:pPr algn="ctr"/>
            <a:r>
              <a:rPr lang="fr-FR" sz="1100" baseline="0" dirty="0">
                <a:solidFill>
                  <a:schemeClr val="bg1"/>
                </a:solidFill>
                <a:latin typeface="Candara" panose="020E0502030303020204" pitchFamily="34" charset="0"/>
              </a:rPr>
              <a:t>Tél : 03 28 51 01 18 – Fax : 03 28 51 01 19 – environnement@ecopal.org</a:t>
            </a:r>
          </a:p>
          <a:p>
            <a:pPr algn="ctr"/>
            <a:r>
              <a:rPr lang="fr-FR" sz="1100" b="1" baseline="0" dirty="0">
                <a:solidFill>
                  <a:schemeClr val="bg1"/>
                </a:solidFill>
                <a:latin typeface="Candara" panose="020E0502030303020204" pitchFamily="34" charset="0"/>
              </a:rPr>
              <a:t>www.ecopal.org</a:t>
            </a:r>
            <a:endParaRPr lang="fr-FR"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423520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54826989"/>
      </p:ext>
    </p:extLst>
  </p:cSld>
  <p:clrMap bg1="lt1" tx1="dk1" bg2="lt2" tx2="dk2" accent1="accent1" accent2="accent2" accent3="accent3" accent4="accent4" accent5="accent5" accent6="accent6" hlink="hlink" folHlink="folHlink"/>
  <p:sldLayoutIdLst>
    <p:sldLayoutId id="2147483850" r:id="rId1"/>
    <p:sldLayoutId id="2147483852" r:id="rId2"/>
    <p:sldLayoutId id="2147483862" r:id="rId3"/>
    <p:sldLayoutId id="2147483851" r:id="rId4"/>
    <p:sldLayoutId id="2147483856" r:id="rId5"/>
    <p:sldLayoutId id="214748386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5083" y="3016250"/>
            <a:ext cx="9525000" cy="825500"/>
          </a:xfrm>
        </p:spPr>
        <p:txBody>
          <a:bodyPr>
            <a:normAutofit fontScale="90000"/>
          </a:bodyPr>
          <a:lstStyle/>
          <a:p>
            <a:r>
              <a:rPr lang="fr-FR" dirty="0" err="1"/>
              <a:t>Ecopal</a:t>
            </a:r>
            <a:r>
              <a:rPr lang="fr-FR" dirty="0"/>
              <a:t> : </a:t>
            </a:r>
            <a:r>
              <a:rPr lang="fr-FR" dirty="0" err="1"/>
              <a:t>From</a:t>
            </a:r>
            <a:r>
              <a:rPr lang="fr-FR" dirty="0"/>
              <a:t> the </a:t>
            </a:r>
            <a:r>
              <a:rPr lang="fr-FR" dirty="0" err="1"/>
              <a:t>development</a:t>
            </a:r>
            <a:r>
              <a:rPr lang="fr-FR" dirty="0"/>
              <a:t> of the ZI to a </a:t>
            </a:r>
            <a:r>
              <a:rPr lang="fr-FR" dirty="0" err="1"/>
              <a:t>greener</a:t>
            </a:r>
            <a:r>
              <a:rPr lang="fr-FR" dirty="0"/>
              <a:t> </a:t>
            </a:r>
            <a:r>
              <a:rPr lang="fr-FR" dirty="0" err="1"/>
              <a:t>industry</a:t>
            </a:r>
            <a:endParaRPr lang="fr-FR" dirty="0"/>
          </a:p>
        </p:txBody>
      </p:sp>
      <p:sp>
        <p:nvSpPr>
          <p:cNvPr id="3" name="Espace réservé du texte 2"/>
          <p:cNvSpPr>
            <a:spLocks noGrp="1"/>
          </p:cNvSpPr>
          <p:nvPr>
            <p:ph type="body" idx="1"/>
          </p:nvPr>
        </p:nvSpPr>
        <p:spPr>
          <a:xfrm>
            <a:off x="990600" y="4791076"/>
            <a:ext cx="3178865" cy="620782"/>
          </a:xfrm>
        </p:spPr>
        <p:txBody>
          <a:bodyPr>
            <a:normAutofit fontScale="70000" lnSpcReduction="20000"/>
          </a:bodyPr>
          <a:lstStyle/>
          <a:p>
            <a:r>
              <a:rPr lang="fr-FR" dirty="0"/>
              <a:t>Karine Dufay</a:t>
            </a:r>
          </a:p>
          <a:p>
            <a:r>
              <a:rPr lang="fr-FR" dirty="0"/>
              <a:t>11 Février 2021</a:t>
            </a:r>
          </a:p>
        </p:txBody>
      </p:sp>
      <p:pic>
        <p:nvPicPr>
          <p:cNvPr id="6" name="Image 5">
            <a:extLst>
              <a:ext uri="{FF2B5EF4-FFF2-40B4-BE49-F238E27FC236}">
                <a16:creationId xmlns:a16="http://schemas.microsoft.com/office/drawing/2014/main" id="{CE9598D7-F57F-4A37-A7AF-876BD7B7F95E}"/>
              </a:ext>
            </a:extLst>
          </p:cNvPr>
          <p:cNvPicPr>
            <a:picLocks noChangeAspect="1"/>
          </p:cNvPicPr>
          <p:nvPr/>
        </p:nvPicPr>
        <p:blipFill>
          <a:blip r:embed="rId2"/>
          <a:stretch>
            <a:fillRect/>
          </a:stretch>
        </p:blipFill>
        <p:spPr>
          <a:xfrm>
            <a:off x="8801101" y="5067921"/>
            <a:ext cx="2310848" cy="1228636"/>
          </a:xfrm>
          <a:prstGeom prst="rect">
            <a:avLst/>
          </a:prstGeom>
        </p:spPr>
      </p:pic>
    </p:spTree>
    <p:extLst>
      <p:ext uri="{BB962C8B-B14F-4D97-AF65-F5344CB8AC3E}">
        <p14:creationId xmlns:p14="http://schemas.microsoft.com/office/powerpoint/2010/main" val="167841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899984" y="1654432"/>
            <a:ext cx="10515600" cy="4351338"/>
          </a:xfrm>
        </p:spPr>
        <p:txBody>
          <a:bodyPr>
            <a:normAutofit/>
          </a:bodyPr>
          <a:lstStyle/>
          <a:p>
            <a:pPr marL="0" indent="0" algn="just">
              <a:buNone/>
              <a:defRPr/>
            </a:pPr>
            <a:r>
              <a:rPr lang="fr-FR" dirty="0">
                <a:solidFill>
                  <a:schemeClr val="tx1"/>
                </a:solidFill>
                <a:cs typeface="Arial" charset="0"/>
              </a:rPr>
              <a:t>Objectif : </a:t>
            </a:r>
            <a:r>
              <a:rPr lang="en-US" dirty="0">
                <a:solidFill>
                  <a:schemeClr val="tx1"/>
                </a:solidFill>
                <a:cs typeface="Arial" charset="0"/>
              </a:rPr>
              <a:t>have a shared service for the benefit of the participants</a:t>
            </a:r>
            <a:endParaRPr lang="fr-FR" dirty="0">
              <a:solidFill>
                <a:schemeClr val="tx1"/>
              </a:solidFill>
              <a:cs typeface="Arial" charset="0"/>
            </a:endParaRPr>
          </a:p>
          <a:p>
            <a:pPr marL="0" indent="0" algn="just">
              <a:buNone/>
              <a:defRPr/>
            </a:pPr>
            <a:endParaRPr lang="fr-FR" sz="800" dirty="0">
              <a:solidFill>
                <a:schemeClr val="tx1"/>
              </a:solidFill>
              <a:cs typeface="Arial" charset="0"/>
            </a:endParaRPr>
          </a:p>
        </p:txBody>
      </p:sp>
      <p:sp>
        <p:nvSpPr>
          <p:cNvPr id="4" name="Titre 3"/>
          <p:cNvSpPr>
            <a:spLocks noGrp="1"/>
          </p:cNvSpPr>
          <p:nvPr>
            <p:ph type="title"/>
          </p:nvPr>
        </p:nvSpPr>
        <p:spPr/>
        <p:txBody>
          <a:bodyPr/>
          <a:lstStyle/>
          <a:p>
            <a:r>
              <a:rPr lang="fr-FR" dirty="0"/>
              <a:t>Example of </a:t>
            </a:r>
            <a:r>
              <a:rPr lang="fr-FR" dirty="0" err="1"/>
              <a:t>waste</a:t>
            </a:r>
            <a:r>
              <a:rPr lang="fr-FR" dirty="0"/>
              <a:t> </a:t>
            </a:r>
            <a:r>
              <a:rPr lang="fr-FR" dirty="0" err="1"/>
              <a:t>grouping</a:t>
            </a:r>
            <a:br>
              <a:rPr lang="fr-FR" dirty="0"/>
            </a:br>
            <a:r>
              <a:rPr lang="fr-FR" dirty="0"/>
              <a:t>Papers</a:t>
            </a:r>
          </a:p>
        </p:txBody>
      </p:sp>
      <p:sp>
        <p:nvSpPr>
          <p:cNvPr id="6" name="Rectangle à coins arrondis 5"/>
          <p:cNvSpPr/>
          <p:nvPr/>
        </p:nvSpPr>
        <p:spPr bwMode="auto">
          <a:xfrm>
            <a:off x="1452602" y="2259106"/>
            <a:ext cx="6402389" cy="4173450"/>
          </a:xfrm>
          <a:prstGeom prst="roundRect">
            <a:avLst>
              <a:gd name="adj" fmla="val 46758"/>
            </a:avLst>
          </a:prstGeom>
          <a:solidFill>
            <a:schemeClr val="accent1">
              <a:lumMod val="50000"/>
              <a:alpha val="32941"/>
            </a:schemeClr>
          </a:solidFill>
          <a:ln w="15875" cap="flat" cmpd="sng" algn="ctr">
            <a:solidFill>
              <a:schemeClr val="tx1"/>
            </a:solidFill>
            <a:prstDash val="solid"/>
            <a:round/>
            <a:headEnd type="none" w="med" len="med"/>
            <a:tailEnd type="none" w="med" len="med"/>
          </a:ln>
          <a:effectLst/>
        </p:spPr>
        <p:txBody>
          <a:bodyPr/>
          <a:lstStyle/>
          <a:p>
            <a:pPr algn="ctr" eaLnBrk="0" hangingPunct="0">
              <a:defRPr/>
            </a:pPr>
            <a:endParaRPr lang="fr-FR" b="1">
              <a:effectLst>
                <a:outerShdw blurRad="38100" dist="38100" dir="2700000" algn="tl">
                  <a:srgbClr val="000000">
                    <a:alpha val="43137"/>
                  </a:srgbClr>
                </a:outerShdw>
              </a:effectLst>
              <a:latin typeface="Tahoma" pitchFamily="34" charset="0"/>
              <a:cs typeface="Arial" charset="0"/>
            </a:endParaRPr>
          </a:p>
        </p:txBody>
      </p:sp>
      <p:sp>
        <p:nvSpPr>
          <p:cNvPr id="7" name="Rectangle 6"/>
          <p:cNvSpPr/>
          <p:nvPr/>
        </p:nvSpPr>
        <p:spPr>
          <a:xfrm>
            <a:off x="4119615" y="2476506"/>
            <a:ext cx="1655762" cy="427038"/>
          </a:xfrm>
          <a:prstGeom prst="rect">
            <a:avLst/>
          </a:prstGeom>
          <a:noFill/>
          <a:ln w="28575">
            <a:solidFill>
              <a:schemeClr val="bg1"/>
            </a:solidFill>
          </a:ln>
        </p:spPr>
        <p:style>
          <a:lnRef idx="2">
            <a:schemeClr val="accent5"/>
          </a:lnRef>
          <a:fillRef idx="1">
            <a:schemeClr val="lt1"/>
          </a:fillRef>
          <a:effectRef idx="0">
            <a:schemeClr val="accent5"/>
          </a:effectRef>
          <a:fontRef idx="minor">
            <a:schemeClr val="dk1"/>
          </a:fontRef>
        </p:style>
        <p:txBody>
          <a:bodyPr anchor="ctr"/>
          <a:lstStyle>
            <a:defPPr>
              <a:defRPr lang="fr-FR"/>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fr-FR" dirty="0" err="1"/>
              <a:t>Company</a:t>
            </a:r>
            <a:r>
              <a:rPr lang="fr-FR" dirty="0"/>
              <a:t> B</a:t>
            </a:r>
          </a:p>
        </p:txBody>
      </p:sp>
      <p:pic>
        <p:nvPicPr>
          <p:cNvPr id="8" name="Picture 4" descr="http://www.afalassociation.com/wp-content/uploads/2011/07/cart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3852" y="2705106"/>
            <a:ext cx="7397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www.biolittle.com/images/detailed/0/6319_camion_recyclage_plantoy_2.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3427" y="3098806"/>
            <a:ext cx="7096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050015" y="4071944"/>
            <a:ext cx="1657350" cy="427037"/>
          </a:xfrm>
          <a:prstGeom prst="rect">
            <a:avLst/>
          </a:prstGeom>
          <a:noFill/>
          <a:ln w="28575">
            <a:solidFill>
              <a:schemeClr val="bg1"/>
            </a:solidFill>
          </a:ln>
        </p:spPr>
        <p:style>
          <a:lnRef idx="2">
            <a:schemeClr val="accent5"/>
          </a:lnRef>
          <a:fillRef idx="1">
            <a:schemeClr val="lt1"/>
          </a:fillRef>
          <a:effectRef idx="0">
            <a:schemeClr val="accent5"/>
          </a:effectRef>
          <a:fontRef idx="minor">
            <a:schemeClr val="dk1"/>
          </a:fontRef>
        </p:style>
        <p:txBody>
          <a:bodyPr anchor="ctr"/>
          <a:lstStyle>
            <a:defPPr>
              <a:defRPr lang="fr-FR"/>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fr-FR" dirty="0" err="1"/>
              <a:t>Company</a:t>
            </a:r>
            <a:r>
              <a:rPr lang="fr-FR" dirty="0"/>
              <a:t> A</a:t>
            </a:r>
          </a:p>
        </p:txBody>
      </p:sp>
      <p:sp>
        <p:nvSpPr>
          <p:cNvPr id="11" name="Rectangle 10"/>
          <p:cNvSpPr/>
          <p:nvPr/>
        </p:nvSpPr>
        <p:spPr>
          <a:xfrm>
            <a:off x="1925690" y="4060831"/>
            <a:ext cx="1657350" cy="427038"/>
          </a:xfrm>
          <a:prstGeom prst="rect">
            <a:avLst/>
          </a:prstGeom>
          <a:noFill/>
          <a:ln w="28575">
            <a:solidFill>
              <a:schemeClr val="bg1"/>
            </a:solidFill>
          </a:ln>
        </p:spPr>
        <p:style>
          <a:lnRef idx="2">
            <a:schemeClr val="accent5"/>
          </a:lnRef>
          <a:fillRef idx="1">
            <a:schemeClr val="lt1"/>
          </a:fillRef>
          <a:effectRef idx="0">
            <a:schemeClr val="accent5"/>
          </a:effectRef>
          <a:fontRef idx="minor">
            <a:schemeClr val="dk1"/>
          </a:fontRef>
        </p:style>
        <p:txBody>
          <a:bodyPr anchor="ctr"/>
          <a:lstStyle>
            <a:defPPr>
              <a:defRPr lang="fr-FR"/>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fr-FR" dirty="0" err="1"/>
              <a:t>Company</a:t>
            </a:r>
            <a:r>
              <a:rPr lang="fr-FR" dirty="0"/>
              <a:t> C</a:t>
            </a:r>
          </a:p>
        </p:txBody>
      </p:sp>
      <p:sp>
        <p:nvSpPr>
          <p:cNvPr id="12" name="Rectangle 11"/>
          <p:cNvSpPr/>
          <p:nvPr/>
        </p:nvSpPr>
        <p:spPr>
          <a:xfrm>
            <a:off x="4121202" y="5362581"/>
            <a:ext cx="1655763" cy="427038"/>
          </a:xfrm>
          <a:prstGeom prst="rect">
            <a:avLst/>
          </a:prstGeom>
          <a:noFill/>
          <a:ln w="28575">
            <a:solidFill>
              <a:schemeClr val="bg1"/>
            </a:solidFill>
          </a:ln>
        </p:spPr>
        <p:style>
          <a:lnRef idx="2">
            <a:schemeClr val="accent5"/>
          </a:lnRef>
          <a:fillRef idx="1">
            <a:schemeClr val="lt1"/>
          </a:fillRef>
          <a:effectRef idx="0">
            <a:schemeClr val="accent5"/>
          </a:effectRef>
          <a:fontRef idx="minor">
            <a:schemeClr val="dk1"/>
          </a:fontRef>
        </p:style>
        <p:txBody>
          <a:bodyPr anchor="ctr"/>
          <a:lstStyle>
            <a:defPPr>
              <a:defRPr lang="fr-FR"/>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fr-FR" dirty="0" err="1"/>
              <a:t>Company</a:t>
            </a:r>
            <a:r>
              <a:rPr lang="fr-FR" dirty="0"/>
              <a:t> D</a:t>
            </a:r>
          </a:p>
        </p:txBody>
      </p:sp>
      <p:pic>
        <p:nvPicPr>
          <p:cNvPr id="13" name="Picture 4" descr="http://www.afalassociation.com/wp-content/uploads/2011/07/cart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72190" y="4375156"/>
            <a:ext cx="742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http://www.afalassociation.com/wp-content/uploads/2011/07/cart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4365" y="4305306"/>
            <a:ext cx="7413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http://www.afalassociation.com/wp-content/uploads/2011/07/cart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71940" y="5575306"/>
            <a:ext cx="7413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Connecteur droit avec flèche 30"/>
          <p:cNvCxnSpPr>
            <a:cxnSpLocks noChangeShapeType="1"/>
          </p:cNvCxnSpPr>
          <p:nvPr/>
        </p:nvCxnSpPr>
        <p:spPr bwMode="auto">
          <a:xfrm flipH="1">
            <a:off x="2952802" y="3281369"/>
            <a:ext cx="719138" cy="660400"/>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7" name="Picture 2" descr="http://www.biolittle.com/images/detailed/0/6319_camion_recyclage_plantoy_2.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4365" y="4984756"/>
            <a:ext cx="708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Connecteur droit avec flèche 32"/>
          <p:cNvCxnSpPr>
            <a:cxnSpLocks noChangeShapeType="1"/>
          </p:cNvCxnSpPr>
          <p:nvPr/>
        </p:nvCxnSpPr>
        <p:spPr bwMode="auto">
          <a:xfrm>
            <a:off x="3065515" y="4597406"/>
            <a:ext cx="898525" cy="765175"/>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Connecteur droit avec flèche 35"/>
          <p:cNvCxnSpPr>
            <a:cxnSpLocks noChangeShapeType="1"/>
          </p:cNvCxnSpPr>
          <p:nvPr/>
        </p:nvCxnSpPr>
        <p:spPr bwMode="auto">
          <a:xfrm>
            <a:off x="5908727" y="5665794"/>
            <a:ext cx="2401888" cy="209550"/>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20" name="Picture 2" descr="http://www.biolittle.com/images/detailed/0/6319_camion_recyclage_plantoy_2.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7827" y="3098806"/>
            <a:ext cx="7096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Connecteur droit avec flèche 40"/>
          <p:cNvCxnSpPr>
            <a:cxnSpLocks noChangeShapeType="1"/>
          </p:cNvCxnSpPr>
          <p:nvPr/>
        </p:nvCxnSpPr>
        <p:spPr bwMode="auto">
          <a:xfrm flipH="1" flipV="1">
            <a:off x="5908727" y="2951169"/>
            <a:ext cx="760413" cy="990600"/>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Connecteur droit avec flèche 46"/>
          <p:cNvCxnSpPr>
            <a:cxnSpLocks noChangeShapeType="1"/>
          </p:cNvCxnSpPr>
          <p:nvPr/>
        </p:nvCxnSpPr>
        <p:spPr bwMode="auto">
          <a:xfrm flipH="1" flipV="1">
            <a:off x="7815315" y="4289431"/>
            <a:ext cx="495300" cy="3175"/>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3" name="Rectangle 22"/>
          <p:cNvSpPr/>
          <p:nvPr/>
        </p:nvSpPr>
        <p:spPr>
          <a:xfrm>
            <a:off x="8423327" y="4078294"/>
            <a:ext cx="1655763" cy="427037"/>
          </a:xfrm>
          <a:prstGeom prst="rect">
            <a:avLst/>
          </a:prstGeom>
          <a:ln>
            <a:solidFill>
              <a:schemeClr val="bg1">
                <a:lumMod val="65000"/>
              </a:schemeClr>
            </a:solidFill>
            <a:prstDash val="dash"/>
          </a:ln>
        </p:spPr>
        <p:style>
          <a:lnRef idx="2">
            <a:schemeClr val="accent5"/>
          </a:lnRef>
          <a:fillRef idx="1">
            <a:schemeClr val="lt1"/>
          </a:fillRef>
          <a:effectRef idx="0">
            <a:schemeClr val="accent5"/>
          </a:effectRef>
          <a:fontRef idx="minor">
            <a:schemeClr val="dk1"/>
          </a:fontRef>
        </p:style>
        <p:txBody>
          <a:bodyPr anchor="ctr"/>
          <a:lstStyle>
            <a:defPPr>
              <a:defRPr lang="fr-FR"/>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fr-FR" dirty="0"/>
              <a:t>Carrier
</a:t>
            </a:r>
          </a:p>
        </p:txBody>
      </p:sp>
      <p:pic>
        <p:nvPicPr>
          <p:cNvPr id="24" name="Picture 2" descr="http://www.biolittle.com/images/detailed/0/6319_camion_recyclage_plantoy_2.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28002" y="3746506"/>
            <a:ext cx="7096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http://www.biolittle.com/images/detailed/0/6319_camion_recyclage_plantoy_2.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3290" y="5795969"/>
            <a:ext cx="7096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afalassociation.com/wp-content/uploads/2011/07/cart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10615" y="5299081"/>
            <a:ext cx="7413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descr="http://www.afalassociation.com/wp-content/uploads/2011/07/cart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97952" y="5578481"/>
            <a:ext cx="742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descr="http://www.afalassociation.com/wp-content/uploads/2011/07/cart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0502" y="5187956"/>
            <a:ext cx="742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http://www.afalassociation.com/wp-content/uploads/2011/07/cart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37615" y="4969996"/>
            <a:ext cx="7413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8083602" y="6272219"/>
            <a:ext cx="1655763" cy="427037"/>
          </a:xfrm>
          <a:prstGeom prst="rect">
            <a:avLst/>
          </a:prstGeom>
          <a:ln>
            <a:solidFill>
              <a:schemeClr val="bg1">
                <a:lumMod val="65000"/>
              </a:schemeClr>
            </a:solidFill>
            <a:prstDash val="dash"/>
          </a:ln>
        </p:spPr>
        <p:style>
          <a:lnRef idx="2">
            <a:schemeClr val="accent5"/>
          </a:lnRef>
          <a:fillRef idx="1">
            <a:schemeClr val="lt1"/>
          </a:fillRef>
          <a:effectRef idx="0">
            <a:schemeClr val="accent5"/>
          </a:effectRef>
          <a:fontRef idx="minor">
            <a:schemeClr val="dk1"/>
          </a:fontRef>
        </p:style>
        <p:txBody>
          <a:bodyPr anchor="ctr"/>
          <a:lstStyle>
            <a:defPPr>
              <a:defRPr lang="fr-FR"/>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fr-FR" dirty="0" err="1"/>
              <a:t>Recycling</a:t>
            </a:r>
            <a:r>
              <a:rPr lang="fr-FR" dirty="0"/>
              <a:t>
</a:t>
            </a:r>
          </a:p>
        </p:txBody>
      </p:sp>
      <p:pic>
        <p:nvPicPr>
          <p:cNvPr id="31" name="Picture 19" descr="C:\Documents and Settings\Mathieu\Bureau\ecopal\logoEcopa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7865" y="4011619"/>
            <a:ext cx="133985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6" descr="http://images.geant-beaux-arts.fr/out/pictures/details/2/pboxx-pixelboxx-200918/papierdecouleurursus.jpg"/>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087865" y="2689231"/>
            <a:ext cx="8604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6" descr="http://images.geant-beaux-arts.fr/out/pictures/details/2/pboxx-pixelboxx-200918/papierdecouleurursus.jpg"/>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92865" y="4416431"/>
            <a:ext cx="8604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6" descr="http://images.geant-beaux-arts.fr/out/pictures/details/2/pboxx-pixelboxx-200918/papierdecouleurursus.jpg"/>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423452" y="5287969"/>
            <a:ext cx="8604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6" descr="http://images.geant-beaux-arts.fr/out/pictures/details/2/pboxx-pixelboxx-200918/papierdecouleurursus.jpg"/>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061502" y="5503869"/>
            <a:ext cx="86201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6" descr="http://images.geant-beaux-arts.fr/out/pictures/details/2/pboxx-pixelboxx-200918/papierdecouleurursus.jpg"/>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30777" y="2751144"/>
            <a:ext cx="8604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 descr="http://www.afalassociation.com/wp-content/uploads/2011/07/cart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4040" y="5789619"/>
            <a:ext cx="7429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6" descr="http://images.geant-beaux-arts.fr/out/pictures/details/2/pboxx-pixelboxx-200918/papierdecouleurursus.jpg"/>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313479">
            <a:off x="9469490" y="5646744"/>
            <a:ext cx="862012"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 descr="http://www.afalassociation.com/wp-content/uploads/2011/07/cart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05927" y="4852994"/>
            <a:ext cx="7413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37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23"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a:extLst>
              <a:ext uri="{FF2B5EF4-FFF2-40B4-BE49-F238E27FC236}">
                <a16:creationId xmlns:a16="http://schemas.microsoft.com/office/drawing/2014/main" id="{C1F6E324-CD6F-46F2-90AE-183BF1170D65}"/>
              </a:ext>
            </a:extLst>
          </p:cNvPr>
          <p:cNvSpPr txBox="1"/>
          <p:nvPr/>
        </p:nvSpPr>
        <p:spPr>
          <a:xfrm>
            <a:off x="417167" y="1047751"/>
            <a:ext cx="7501218" cy="5324535"/>
          </a:xfrm>
          <a:prstGeom prst="rect">
            <a:avLst/>
          </a:prstGeom>
          <a:noFill/>
        </p:spPr>
        <p:txBody>
          <a:bodyPr wrap="square" rtlCol="0">
            <a:spAutoFit/>
          </a:bodyPr>
          <a:lstStyle/>
          <a:p>
            <a:r>
              <a:rPr lang="fr-FR" sz="2000" dirty="0"/>
              <a:t>Setting up the service : </a:t>
            </a:r>
          </a:p>
          <a:p>
            <a:endParaRPr lang="fr-FR" sz="2000" dirty="0"/>
          </a:p>
          <a:p>
            <a:r>
              <a:rPr lang="en-US" sz="2000" dirty="0"/>
              <a:t>Identification of deposits and number of interested companies
Identifying solutions proposed by waste treatment providers</a:t>
            </a:r>
            <a:endParaRPr lang="fr-FR" sz="2000" dirty="0"/>
          </a:p>
          <a:p>
            <a:r>
              <a:rPr lang="en-US" sz="2000" dirty="0"/>
              <a:t>Provider choice and service development</a:t>
            </a:r>
            <a:endParaRPr lang="fr-FR" sz="2000" dirty="0"/>
          </a:p>
          <a:p>
            <a:endParaRPr lang="fr-FR" sz="2000" dirty="0"/>
          </a:p>
          <a:p>
            <a:r>
              <a:rPr lang="fr-FR" sz="2000" dirty="0"/>
              <a:t>How archives are </a:t>
            </a:r>
            <a:r>
              <a:rPr lang="fr-FR" sz="2000" dirty="0" err="1"/>
              <a:t>valued</a:t>
            </a:r>
            <a:r>
              <a:rPr lang="fr-FR" sz="2000" dirty="0"/>
              <a:t> ? : </a:t>
            </a:r>
          </a:p>
          <a:p>
            <a:r>
              <a:rPr lang="en-US" sz="2000" dirty="0" err="1"/>
              <a:t>Ecopal</a:t>
            </a:r>
            <a:r>
              <a:rPr lang="en-US" sz="2000" dirty="0"/>
              <a:t> informs companies of the day of the transport and processing of archives
Companies that need the service register with </a:t>
            </a:r>
            <a:r>
              <a:rPr lang="en-US" sz="2000" dirty="0" err="1"/>
              <a:t>Ecopal</a:t>
            </a:r>
            <a:r>
              <a:rPr lang="en-US" sz="2000" dirty="0"/>
              <a:t>
</a:t>
            </a:r>
            <a:endParaRPr lang="fr-FR" sz="2000" dirty="0"/>
          </a:p>
          <a:p>
            <a:r>
              <a:rPr lang="en-US" sz="2000" dirty="0"/>
              <a:t>The carrier provides businesses with a 30M3 dumpster for one day
Businesses come to deposit their archives in the dumpster
At the end of the day, the carrier picks up the dumpster to process the archives by grinding.
The crushed paper is baled to be sent to paper recycling plant in the Hauts de France region for recycling.</a:t>
            </a:r>
            <a:endParaRPr lang="fr-FR" sz="2000" dirty="0"/>
          </a:p>
        </p:txBody>
      </p:sp>
      <p:sp>
        <p:nvSpPr>
          <p:cNvPr id="5" name="Titre 3">
            <a:extLst>
              <a:ext uri="{FF2B5EF4-FFF2-40B4-BE49-F238E27FC236}">
                <a16:creationId xmlns:a16="http://schemas.microsoft.com/office/drawing/2014/main" id="{9B092CDA-0B62-4181-8646-83EDEF346F97}"/>
              </a:ext>
            </a:extLst>
          </p:cNvPr>
          <p:cNvSpPr txBox="1">
            <a:spLocks/>
          </p:cNvSpPr>
          <p:nvPr/>
        </p:nvSpPr>
        <p:spPr>
          <a:xfrm>
            <a:off x="5481918" y="57398"/>
            <a:ext cx="6153150" cy="12284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kern="1200">
                <a:solidFill>
                  <a:schemeClr val="bg1"/>
                </a:solidFill>
                <a:latin typeface="Eras Bold ITC" panose="020B0907030504020204" pitchFamily="34" charset="0"/>
                <a:ea typeface="+mj-ea"/>
                <a:cs typeface="+mj-cs"/>
              </a:defRPr>
            </a:lvl1pPr>
          </a:lstStyle>
          <a:p>
            <a:r>
              <a:rPr lang="fr-FR" dirty="0"/>
              <a:t>Example of </a:t>
            </a:r>
            <a:r>
              <a:rPr lang="fr-FR" dirty="0" err="1"/>
              <a:t>waste</a:t>
            </a:r>
            <a:r>
              <a:rPr lang="fr-FR" dirty="0"/>
              <a:t> </a:t>
            </a:r>
            <a:r>
              <a:rPr lang="fr-FR" dirty="0" err="1"/>
              <a:t>grouping</a:t>
            </a:r>
            <a:br>
              <a:rPr lang="fr-FR" dirty="0"/>
            </a:br>
            <a:r>
              <a:rPr lang="fr-FR" dirty="0"/>
              <a:t>Archives</a:t>
            </a:r>
          </a:p>
        </p:txBody>
      </p:sp>
      <p:pic>
        <p:nvPicPr>
          <p:cNvPr id="7" name="Image 6">
            <a:extLst>
              <a:ext uri="{FF2B5EF4-FFF2-40B4-BE49-F238E27FC236}">
                <a16:creationId xmlns:a16="http://schemas.microsoft.com/office/drawing/2014/main" id="{A8A32825-42FC-43EE-852E-6826A66C951D}"/>
              </a:ext>
            </a:extLst>
          </p:cNvPr>
          <p:cNvPicPr>
            <a:picLocks noChangeAspect="1"/>
          </p:cNvPicPr>
          <p:nvPr/>
        </p:nvPicPr>
        <p:blipFill>
          <a:blip r:embed="rId3"/>
          <a:stretch>
            <a:fillRect/>
          </a:stretch>
        </p:blipFill>
        <p:spPr>
          <a:xfrm>
            <a:off x="8286767" y="2476747"/>
            <a:ext cx="3488066" cy="2190750"/>
          </a:xfrm>
          <a:prstGeom prst="rect">
            <a:avLst/>
          </a:prstGeom>
        </p:spPr>
      </p:pic>
    </p:spTree>
    <p:extLst>
      <p:ext uri="{BB962C8B-B14F-4D97-AF65-F5344CB8AC3E}">
        <p14:creationId xmlns:p14="http://schemas.microsoft.com/office/powerpoint/2010/main" val="2965602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a:t>In 2020</a:t>
            </a:r>
          </a:p>
        </p:txBody>
      </p:sp>
      <p:sp>
        <p:nvSpPr>
          <p:cNvPr id="5" name="ZoneTexte 4">
            <a:extLst>
              <a:ext uri="{FF2B5EF4-FFF2-40B4-BE49-F238E27FC236}">
                <a16:creationId xmlns:a16="http://schemas.microsoft.com/office/drawing/2014/main" id="{7F2AE345-FD85-4B3E-B378-7C9AD52C0FA6}"/>
              </a:ext>
            </a:extLst>
          </p:cNvPr>
          <p:cNvSpPr txBox="1"/>
          <p:nvPr/>
        </p:nvSpPr>
        <p:spPr>
          <a:xfrm>
            <a:off x="1152804" y="1891597"/>
            <a:ext cx="9900677" cy="2708434"/>
          </a:xfrm>
          <a:prstGeom prst="rect">
            <a:avLst/>
          </a:prstGeom>
          <a:noFill/>
        </p:spPr>
        <p:txBody>
          <a:bodyPr wrap="square">
            <a:spAutoFit/>
          </a:bodyPr>
          <a:lstStyle/>
          <a:p>
            <a:pPr>
              <a:spcAft>
                <a:spcPts val="600"/>
              </a:spcAft>
            </a:pPr>
            <a:r>
              <a:rPr lang="fr-FR" sz="2000" dirty="0" err="1">
                <a:solidFill>
                  <a:srgbClr val="000000"/>
                </a:solidFill>
                <a:latin typeface="Times New Roman" panose="02020603050405020304" pitchFamily="18" charset="0"/>
              </a:rPr>
              <a:t>Cardboard</a:t>
            </a:r>
            <a:r>
              <a:rPr lang="fr-FR" sz="2000" dirty="0">
                <a:solidFill>
                  <a:srgbClr val="000000"/>
                </a:solidFill>
                <a:latin typeface="Times New Roman" panose="02020603050405020304" pitchFamily="18" charset="0"/>
              </a:rPr>
              <a:t> </a:t>
            </a:r>
            <a:r>
              <a:rPr lang="fr-FR" sz="2000" dirty="0" err="1">
                <a:solidFill>
                  <a:srgbClr val="000000"/>
                </a:solidFill>
                <a:latin typeface="Times New Roman" panose="02020603050405020304" pitchFamily="18" charset="0"/>
              </a:rPr>
              <a:t>paper</a:t>
            </a:r>
            <a:r>
              <a:rPr lang="fr-FR" sz="2000" dirty="0">
                <a:solidFill>
                  <a:srgbClr val="000000"/>
                </a:solidFill>
                <a:latin typeface="Times New Roman" panose="02020603050405020304" pitchFamily="18" charset="0"/>
              </a:rPr>
              <a:t> : </a:t>
            </a:r>
            <a:r>
              <a:rPr lang="fr-FR" sz="2000" b="0" i="0" dirty="0">
                <a:solidFill>
                  <a:srgbClr val="000000"/>
                </a:solidFill>
                <a:effectLst/>
                <a:latin typeface="Times New Roman" panose="02020603050405020304" pitchFamily="18" charset="0"/>
              </a:rPr>
              <a:t>56 </a:t>
            </a:r>
            <a:r>
              <a:rPr lang="fr-FR" sz="2000" dirty="0" err="1">
                <a:solidFill>
                  <a:srgbClr val="000000"/>
                </a:solidFill>
                <a:latin typeface="Times New Roman" panose="02020603050405020304" pitchFamily="18" charset="0"/>
              </a:rPr>
              <a:t>participating</a:t>
            </a:r>
            <a:r>
              <a:rPr lang="fr-FR" sz="2000" dirty="0">
                <a:solidFill>
                  <a:srgbClr val="000000"/>
                </a:solidFill>
                <a:latin typeface="Times New Roman" panose="02020603050405020304" pitchFamily="18" charset="0"/>
              </a:rPr>
              <a:t> structures – </a:t>
            </a:r>
            <a:r>
              <a:rPr lang="fr-FR" sz="2000" b="0" i="0" dirty="0">
                <a:solidFill>
                  <a:srgbClr val="000000"/>
                </a:solidFill>
                <a:effectLst/>
                <a:latin typeface="Times New Roman" panose="02020603050405020304" pitchFamily="18" charset="0"/>
              </a:rPr>
              <a:t>115,74 </a:t>
            </a:r>
            <a:r>
              <a:rPr lang="fr-FR" sz="2000" dirty="0">
                <a:solidFill>
                  <a:srgbClr val="000000"/>
                </a:solidFill>
                <a:latin typeface="Times New Roman" panose="02020603050405020304" pitchFamily="18" charset="0"/>
              </a:rPr>
              <a:t>Tonnes </a:t>
            </a:r>
            <a:r>
              <a:rPr lang="fr-FR" sz="2000" dirty="0" err="1">
                <a:solidFill>
                  <a:srgbClr val="000000"/>
                </a:solidFill>
                <a:latin typeface="Times New Roman" panose="02020603050405020304" pitchFamily="18" charset="0"/>
              </a:rPr>
              <a:t>valued</a:t>
            </a:r>
            <a:r>
              <a:rPr lang="fr-FR" sz="2000" dirty="0">
                <a:solidFill>
                  <a:srgbClr val="000000"/>
                </a:solidFill>
                <a:latin typeface="Times New Roman" panose="02020603050405020304" pitchFamily="18" charset="0"/>
              </a:rPr>
              <a:t> – </a:t>
            </a:r>
            <a:r>
              <a:rPr lang="fr-FR" sz="2000" b="0" i="0" dirty="0">
                <a:solidFill>
                  <a:srgbClr val="000000"/>
                </a:solidFill>
                <a:effectLst/>
                <a:latin typeface="Times New Roman" panose="02020603050405020304" pitchFamily="18" charset="0"/>
              </a:rPr>
              <a:t>104 </a:t>
            </a:r>
            <a:r>
              <a:rPr lang="fr-FR" sz="2000" dirty="0">
                <a:solidFill>
                  <a:srgbClr val="000000"/>
                </a:solidFill>
                <a:latin typeface="Times New Roman" panose="02020603050405020304" pitchFamily="18" charset="0"/>
              </a:rPr>
              <a:t>Transports
</a:t>
            </a:r>
            <a:r>
              <a:rPr lang="fr-FR" sz="2000" b="0" i="0" dirty="0" err="1">
                <a:solidFill>
                  <a:srgbClr val="000000"/>
                </a:solidFill>
                <a:effectLst/>
                <a:latin typeface="Times New Roman" panose="02020603050405020304" pitchFamily="18" charset="0"/>
              </a:rPr>
              <a:t>Hazardous</a:t>
            </a:r>
            <a:r>
              <a:rPr lang="fr-FR" sz="2000" b="0" i="0" dirty="0">
                <a:solidFill>
                  <a:srgbClr val="000000"/>
                </a:solidFill>
                <a:effectLst/>
                <a:latin typeface="Times New Roman" panose="02020603050405020304" pitchFamily="18" charset="0"/>
              </a:rPr>
              <a:t> </a:t>
            </a:r>
            <a:r>
              <a:rPr lang="fr-FR" sz="2000" b="0" i="0" dirty="0" err="1">
                <a:solidFill>
                  <a:srgbClr val="000000"/>
                </a:solidFill>
                <a:effectLst/>
                <a:latin typeface="Times New Roman" panose="02020603050405020304" pitchFamily="18" charset="0"/>
              </a:rPr>
              <a:t>wastes</a:t>
            </a:r>
            <a:r>
              <a:rPr lang="fr-FR" sz="2000" b="0" i="0" dirty="0">
                <a:solidFill>
                  <a:srgbClr val="000000"/>
                </a:solidFill>
                <a:effectLst/>
                <a:latin typeface="Times New Roman" panose="02020603050405020304" pitchFamily="18" charset="0"/>
              </a:rPr>
              <a:t> : 57 </a:t>
            </a:r>
            <a:r>
              <a:rPr lang="fr-FR" sz="2000" dirty="0" err="1">
                <a:solidFill>
                  <a:srgbClr val="000000"/>
                </a:solidFill>
                <a:latin typeface="Times New Roman" panose="02020603050405020304" pitchFamily="18" charset="0"/>
              </a:rPr>
              <a:t>participating</a:t>
            </a:r>
            <a:r>
              <a:rPr lang="fr-FR" sz="2000" dirty="0">
                <a:solidFill>
                  <a:srgbClr val="000000"/>
                </a:solidFill>
                <a:latin typeface="Times New Roman" panose="02020603050405020304" pitchFamily="18" charset="0"/>
              </a:rPr>
              <a:t> structures – </a:t>
            </a:r>
            <a:r>
              <a:rPr lang="fr-FR" sz="2000" b="0" i="0" dirty="0">
                <a:solidFill>
                  <a:srgbClr val="000000"/>
                </a:solidFill>
                <a:effectLst/>
                <a:latin typeface="Times New Roman" panose="02020603050405020304" pitchFamily="18" charset="0"/>
              </a:rPr>
              <a:t>150,815 </a:t>
            </a:r>
            <a:r>
              <a:rPr lang="fr-FR" sz="2000" dirty="0">
                <a:solidFill>
                  <a:srgbClr val="000000"/>
                </a:solidFill>
                <a:latin typeface="Times New Roman" panose="02020603050405020304" pitchFamily="18" charset="0"/>
              </a:rPr>
              <a:t>Tonnes </a:t>
            </a:r>
            <a:r>
              <a:rPr lang="fr-FR" sz="2000" dirty="0" err="1">
                <a:solidFill>
                  <a:srgbClr val="000000"/>
                </a:solidFill>
                <a:latin typeface="Times New Roman" panose="02020603050405020304" pitchFamily="18" charset="0"/>
              </a:rPr>
              <a:t>valued</a:t>
            </a:r>
            <a:r>
              <a:rPr lang="fr-FR" sz="2000" dirty="0">
                <a:solidFill>
                  <a:srgbClr val="000000"/>
                </a:solidFill>
                <a:latin typeface="Times New Roman" panose="02020603050405020304" pitchFamily="18" charset="0"/>
              </a:rPr>
              <a:t> – </a:t>
            </a:r>
            <a:r>
              <a:rPr lang="fr-FR" sz="2000" b="0" i="0" dirty="0">
                <a:solidFill>
                  <a:srgbClr val="000000"/>
                </a:solidFill>
                <a:effectLst/>
                <a:latin typeface="Times New Roman" panose="02020603050405020304" pitchFamily="18" charset="0"/>
              </a:rPr>
              <a:t>52 </a:t>
            </a:r>
            <a:r>
              <a:rPr lang="fr-FR" sz="2000" dirty="0">
                <a:solidFill>
                  <a:srgbClr val="000000"/>
                </a:solidFill>
                <a:latin typeface="Times New Roman" panose="02020603050405020304" pitchFamily="18" charset="0"/>
              </a:rPr>
              <a:t>Transports</a:t>
            </a:r>
            <a:r>
              <a:rPr lang="fr-FR" sz="2000" b="0" i="0" dirty="0">
                <a:solidFill>
                  <a:srgbClr val="000000"/>
                </a:solidFill>
                <a:effectLst/>
                <a:latin typeface="Times New Roman" panose="02020603050405020304" pitchFamily="18" charset="0"/>
              </a:rPr>
              <a:t> </a:t>
            </a:r>
          </a:p>
          <a:p>
            <a:pPr>
              <a:spcAft>
                <a:spcPts val="600"/>
              </a:spcAft>
            </a:pPr>
            <a:r>
              <a:rPr lang="fr-FR" sz="2000" dirty="0" err="1">
                <a:solidFill>
                  <a:srgbClr val="000000"/>
                </a:solidFill>
                <a:latin typeface="Times New Roman" panose="02020603050405020304" pitchFamily="18" charset="0"/>
              </a:rPr>
              <a:t>Confidential</a:t>
            </a:r>
            <a:r>
              <a:rPr lang="fr-FR" sz="2000" dirty="0">
                <a:solidFill>
                  <a:srgbClr val="000000"/>
                </a:solidFill>
                <a:latin typeface="Times New Roman" panose="02020603050405020304" pitchFamily="18" charset="0"/>
              </a:rPr>
              <a:t> archives : </a:t>
            </a:r>
            <a:r>
              <a:rPr lang="fr-FR" sz="2000" b="0" i="0" dirty="0">
                <a:solidFill>
                  <a:srgbClr val="000000"/>
                </a:solidFill>
                <a:effectLst/>
                <a:latin typeface="Times New Roman" panose="02020603050405020304" pitchFamily="18" charset="0"/>
              </a:rPr>
              <a:t>14 </a:t>
            </a:r>
            <a:r>
              <a:rPr lang="fr-FR" sz="2000" dirty="0" err="1">
                <a:solidFill>
                  <a:srgbClr val="000000"/>
                </a:solidFill>
                <a:latin typeface="Times New Roman" panose="02020603050405020304" pitchFamily="18" charset="0"/>
              </a:rPr>
              <a:t>participating</a:t>
            </a:r>
            <a:r>
              <a:rPr lang="fr-FR" sz="2000" dirty="0">
                <a:solidFill>
                  <a:srgbClr val="000000"/>
                </a:solidFill>
                <a:latin typeface="Times New Roman" panose="02020603050405020304" pitchFamily="18" charset="0"/>
              </a:rPr>
              <a:t> structures – </a:t>
            </a:r>
            <a:r>
              <a:rPr lang="fr-FR" sz="2000" b="0" i="0" dirty="0">
                <a:solidFill>
                  <a:srgbClr val="000000"/>
                </a:solidFill>
                <a:effectLst/>
                <a:latin typeface="Times New Roman" panose="02020603050405020304" pitchFamily="18" charset="0"/>
              </a:rPr>
              <a:t>15,74 </a:t>
            </a:r>
            <a:r>
              <a:rPr lang="fr-FR" sz="2000" dirty="0">
                <a:solidFill>
                  <a:srgbClr val="000000"/>
                </a:solidFill>
                <a:latin typeface="Times New Roman" panose="02020603050405020304" pitchFamily="18" charset="0"/>
              </a:rPr>
              <a:t>Tonnes </a:t>
            </a:r>
            <a:r>
              <a:rPr lang="fr-FR" sz="2000" dirty="0" err="1">
                <a:solidFill>
                  <a:srgbClr val="000000"/>
                </a:solidFill>
                <a:latin typeface="Times New Roman" panose="02020603050405020304" pitchFamily="18" charset="0"/>
              </a:rPr>
              <a:t>valued</a:t>
            </a:r>
            <a:r>
              <a:rPr lang="fr-FR" sz="2000" dirty="0">
                <a:solidFill>
                  <a:srgbClr val="000000"/>
                </a:solidFill>
                <a:latin typeface="Times New Roman" panose="02020603050405020304" pitchFamily="18" charset="0"/>
              </a:rPr>
              <a:t> – </a:t>
            </a:r>
            <a:r>
              <a:rPr lang="fr-FR" sz="2000" b="0" i="0" dirty="0">
                <a:solidFill>
                  <a:srgbClr val="000000"/>
                </a:solidFill>
                <a:effectLst/>
                <a:latin typeface="Times New Roman" panose="02020603050405020304" pitchFamily="18" charset="0"/>
              </a:rPr>
              <a:t>2 </a:t>
            </a:r>
            <a:r>
              <a:rPr lang="fr-FR" sz="2000" dirty="0">
                <a:solidFill>
                  <a:srgbClr val="000000"/>
                </a:solidFill>
                <a:latin typeface="Times New Roman" panose="02020603050405020304" pitchFamily="18" charset="0"/>
              </a:rPr>
              <a:t>Transports</a:t>
            </a:r>
            <a:endParaRPr lang="fr-FR" sz="2000" b="0" i="0" dirty="0">
              <a:solidFill>
                <a:srgbClr val="000000"/>
              </a:solidFill>
              <a:effectLst/>
              <a:latin typeface="Times New Roman" panose="02020603050405020304" pitchFamily="18" charset="0"/>
            </a:endParaRPr>
          </a:p>
          <a:p>
            <a:pPr>
              <a:spcAft>
                <a:spcPts val="600"/>
              </a:spcAft>
            </a:pPr>
            <a:r>
              <a:rPr lang="en-US" sz="2000" dirty="0">
                <a:solidFill>
                  <a:srgbClr val="000000"/>
                </a:solidFill>
                <a:latin typeface="Times New Roman" panose="02020603050405020304" pitchFamily="18" charset="0"/>
              </a:rPr>
              <a:t>Wastes of electrical and electronic equipment </a:t>
            </a:r>
            <a:r>
              <a:rPr lang="fr-FR" sz="2000" b="0" i="0" dirty="0">
                <a:solidFill>
                  <a:srgbClr val="000000"/>
                </a:solidFill>
                <a:effectLst/>
                <a:latin typeface="Times New Roman" panose="02020603050405020304" pitchFamily="18" charset="0"/>
              </a:rPr>
              <a:t>: 7 </a:t>
            </a:r>
            <a:r>
              <a:rPr lang="fr-FR" sz="2000" dirty="0" err="1">
                <a:solidFill>
                  <a:srgbClr val="000000"/>
                </a:solidFill>
                <a:latin typeface="Times New Roman" panose="02020603050405020304" pitchFamily="18" charset="0"/>
              </a:rPr>
              <a:t>participating</a:t>
            </a:r>
            <a:r>
              <a:rPr lang="fr-FR" sz="2000" dirty="0">
                <a:solidFill>
                  <a:srgbClr val="000000"/>
                </a:solidFill>
                <a:latin typeface="Times New Roman" panose="02020603050405020304" pitchFamily="18" charset="0"/>
              </a:rPr>
              <a:t> structures </a:t>
            </a:r>
            <a:r>
              <a:rPr lang="fr-FR" sz="2000" b="0" i="0" dirty="0">
                <a:solidFill>
                  <a:srgbClr val="000000"/>
                </a:solidFill>
                <a:effectLst/>
                <a:latin typeface="Times New Roman" panose="02020603050405020304" pitchFamily="18" charset="0"/>
              </a:rPr>
              <a:t>– 2 </a:t>
            </a:r>
            <a:r>
              <a:rPr lang="fr-FR" sz="2000" dirty="0">
                <a:solidFill>
                  <a:srgbClr val="000000"/>
                </a:solidFill>
                <a:latin typeface="Times New Roman" panose="02020603050405020304" pitchFamily="18" charset="0"/>
              </a:rPr>
              <a:t>Transports</a:t>
            </a:r>
            <a:endParaRPr lang="fr-FR" sz="2000" b="0" i="0" dirty="0">
              <a:solidFill>
                <a:srgbClr val="000000"/>
              </a:solidFill>
              <a:effectLst/>
              <a:latin typeface="Times New Roman" panose="02020603050405020304" pitchFamily="18" charset="0"/>
            </a:endParaRPr>
          </a:p>
          <a:p>
            <a:pPr>
              <a:spcAft>
                <a:spcPts val="600"/>
              </a:spcAft>
            </a:pPr>
            <a:r>
              <a:rPr lang="fr-FR" sz="2000" dirty="0" err="1">
                <a:solidFill>
                  <a:srgbClr val="000000"/>
                </a:solidFill>
                <a:latin typeface="Times New Roman" panose="02020603050405020304" pitchFamily="18" charset="0"/>
              </a:rPr>
              <a:t>Cartridges</a:t>
            </a:r>
            <a:r>
              <a:rPr lang="fr-FR" sz="2000" dirty="0">
                <a:solidFill>
                  <a:srgbClr val="000000"/>
                </a:solidFill>
                <a:latin typeface="Times New Roman" panose="02020603050405020304" pitchFamily="18" charset="0"/>
              </a:rPr>
              <a:t> </a:t>
            </a:r>
            <a:r>
              <a:rPr lang="fr-FR" sz="2000" b="0" i="0" dirty="0">
                <a:solidFill>
                  <a:srgbClr val="000000"/>
                </a:solidFill>
                <a:effectLst/>
                <a:latin typeface="Times New Roman" panose="02020603050405020304" pitchFamily="18" charset="0"/>
              </a:rPr>
              <a:t>: 15 </a:t>
            </a:r>
            <a:r>
              <a:rPr lang="fr-FR" sz="2000" dirty="0" err="1">
                <a:solidFill>
                  <a:srgbClr val="000000"/>
                </a:solidFill>
                <a:latin typeface="Times New Roman" panose="02020603050405020304" pitchFamily="18" charset="0"/>
              </a:rPr>
              <a:t>participating</a:t>
            </a:r>
            <a:r>
              <a:rPr lang="fr-FR" sz="2000" dirty="0">
                <a:solidFill>
                  <a:srgbClr val="000000"/>
                </a:solidFill>
                <a:latin typeface="Times New Roman" panose="02020603050405020304" pitchFamily="18" charset="0"/>
              </a:rPr>
              <a:t> structures </a:t>
            </a:r>
            <a:r>
              <a:rPr lang="fr-FR" sz="2000" b="0" i="0" dirty="0">
                <a:solidFill>
                  <a:srgbClr val="000000"/>
                </a:solidFill>
                <a:effectLst/>
                <a:latin typeface="Times New Roman" panose="02020603050405020304" pitchFamily="18" charset="0"/>
              </a:rPr>
              <a:t>– 2 </a:t>
            </a:r>
            <a:r>
              <a:rPr lang="fr-FR" sz="2000" dirty="0">
                <a:solidFill>
                  <a:srgbClr val="000000"/>
                </a:solidFill>
                <a:latin typeface="Times New Roman" panose="02020603050405020304" pitchFamily="18" charset="0"/>
              </a:rPr>
              <a:t>Transports </a:t>
            </a:r>
            <a:endParaRPr lang="fr-FR" sz="2000" b="0" i="0" dirty="0">
              <a:solidFill>
                <a:srgbClr val="000000"/>
              </a:solidFill>
              <a:effectLst/>
              <a:latin typeface="Times New Roman" panose="02020603050405020304" pitchFamily="18" charset="0"/>
            </a:endParaRPr>
          </a:p>
          <a:p>
            <a:pPr>
              <a:spcAft>
                <a:spcPts val="600"/>
              </a:spcAft>
            </a:pPr>
            <a:r>
              <a:rPr lang="fr-FR" sz="2000" b="0" i="0" dirty="0">
                <a:solidFill>
                  <a:srgbClr val="000000"/>
                </a:solidFill>
                <a:effectLst/>
                <a:latin typeface="Times New Roman" panose="02020603050405020304" pitchFamily="18" charset="0"/>
              </a:rPr>
              <a:t>Batteries : 10 </a:t>
            </a:r>
            <a:r>
              <a:rPr lang="fr-FR" sz="2000" dirty="0" err="1">
                <a:solidFill>
                  <a:srgbClr val="000000"/>
                </a:solidFill>
                <a:latin typeface="Times New Roman" panose="02020603050405020304" pitchFamily="18" charset="0"/>
              </a:rPr>
              <a:t>participating</a:t>
            </a:r>
            <a:r>
              <a:rPr lang="fr-FR" sz="2000" dirty="0">
                <a:solidFill>
                  <a:srgbClr val="000000"/>
                </a:solidFill>
                <a:latin typeface="Times New Roman" panose="02020603050405020304" pitchFamily="18" charset="0"/>
              </a:rPr>
              <a:t> structures – 250 kg </a:t>
            </a:r>
            <a:r>
              <a:rPr lang="fr-FR" sz="2000" dirty="0" err="1">
                <a:solidFill>
                  <a:srgbClr val="000000"/>
                </a:solidFill>
                <a:latin typeface="Times New Roman" panose="02020603050405020304" pitchFamily="18" charset="0"/>
              </a:rPr>
              <a:t>valued</a:t>
            </a:r>
            <a:endParaRPr lang="fr-FR" sz="2000" b="0" i="0" dirty="0">
              <a:solidFill>
                <a:srgbClr val="000000"/>
              </a:solidFill>
              <a:effectLst/>
              <a:latin typeface="Times New Roman" panose="02020603050405020304" pitchFamily="18" charset="0"/>
            </a:endParaRPr>
          </a:p>
          <a:p>
            <a:pPr>
              <a:spcAft>
                <a:spcPts val="600"/>
              </a:spcAft>
            </a:pPr>
            <a:r>
              <a:rPr lang="fr-FR" sz="2000" dirty="0" err="1">
                <a:solidFill>
                  <a:srgbClr val="000000"/>
                </a:solidFill>
                <a:latin typeface="Times New Roman" panose="02020603050405020304" pitchFamily="18" charset="0"/>
              </a:rPr>
              <a:t>hydrocarbon</a:t>
            </a:r>
            <a:r>
              <a:rPr lang="fr-FR" sz="2000" dirty="0">
                <a:solidFill>
                  <a:srgbClr val="000000"/>
                </a:solidFill>
                <a:latin typeface="Times New Roman" panose="02020603050405020304" pitchFamily="18" charset="0"/>
              </a:rPr>
              <a:t> </a:t>
            </a:r>
            <a:r>
              <a:rPr lang="fr-FR" sz="2000" dirty="0" err="1">
                <a:solidFill>
                  <a:srgbClr val="000000"/>
                </a:solidFill>
                <a:latin typeface="Times New Roman" panose="02020603050405020304" pitchFamily="18" charset="0"/>
              </a:rPr>
              <a:t>separators</a:t>
            </a:r>
            <a:r>
              <a:rPr lang="fr-FR" sz="2000" dirty="0">
                <a:solidFill>
                  <a:srgbClr val="000000"/>
                </a:solidFill>
                <a:latin typeface="Times New Roman" panose="02020603050405020304" pitchFamily="18" charset="0"/>
              </a:rPr>
              <a:t> : </a:t>
            </a:r>
            <a:r>
              <a:rPr lang="fr-FR" sz="2000" b="0" i="0" dirty="0">
                <a:solidFill>
                  <a:srgbClr val="000000"/>
                </a:solidFill>
                <a:effectLst/>
                <a:latin typeface="Times New Roman" panose="02020603050405020304" pitchFamily="18" charset="0"/>
              </a:rPr>
              <a:t>2 </a:t>
            </a:r>
            <a:r>
              <a:rPr lang="fr-FR" sz="2000" dirty="0" err="1">
                <a:solidFill>
                  <a:srgbClr val="000000"/>
                </a:solidFill>
                <a:latin typeface="Times New Roman" panose="02020603050405020304" pitchFamily="18" charset="0"/>
              </a:rPr>
              <a:t>participating</a:t>
            </a:r>
            <a:r>
              <a:rPr lang="fr-FR" sz="2000" dirty="0">
                <a:solidFill>
                  <a:srgbClr val="000000"/>
                </a:solidFill>
                <a:latin typeface="Times New Roman" panose="02020603050405020304" pitchFamily="18" charset="0"/>
              </a:rPr>
              <a:t> structures </a:t>
            </a:r>
            <a:r>
              <a:rPr lang="fr-FR" sz="2000" b="0" i="0" dirty="0">
                <a:solidFill>
                  <a:srgbClr val="000000"/>
                </a:solidFill>
                <a:effectLst/>
                <a:latin typeface="Times New Roman" panose="02020603050405020304" pitchFamily="18" charset="0"/>
              </a:rPr>
              <a:t>– 1 </a:t>
            </a:r>
            <a:r>
              <a:rPr lang="fr-FR" sz="2000" dirty="0">
                <a:solidFill>
                  <a:srgbClr val="000000"/>
                </a:solidFill>
                <a:latin typeface="Times New Roman" panose="02020603050405020304" pitchFamily="18" charset="0"/>
              </a:rPr>
              <a:t>T</a:t>
            </a:r>
            <a:r>
              <a:rPr lang="fr-FR" sz="2000" b="0" i="0" dirty="0">
                <a:solidFill>
                  <a:srgbClr val="000000"/>
                </a:solidFill>
                <a:effectLst/>
                <a:latin typeface="Times New Roman" panose="02020603050405020304" pitchFamily="18" charset="0"/>
              </a:rPr>
              <a:t>ransport</a:t>
            </a:r>
            <a:endParaRPr lang="fr-FR" sz="2000" dirty="0"/>
          </a:p>
        </p:txBody>
      </p:sp>
    </p:spTree>
    <p:extLst>
      <p:ext uri="{BB962C8B-B14F-4D97-AF65-F5344CB8AC3E}">
        <p14:creationId xmlns:p14="http://schemas.microsoft.com/office/powerpoint/2010/main" val="1787331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5083" y="3016250"/>
            <a:ext cx="9525000" cy="825500"/>
          </a:xfrm>
        </p:spPr>
        <p:txBody>
          <a:bodyPr>
            <a:normAutofit fontScale="90000"/>
          </a:bodyPr>
          <a:lstStyle/>
          <a:p>
            <a:r>
              <a:rPr lang="fr-FR" dirty="0" err="1"/>
              <a:t>Thank</a:t>
            </a:r>
            <a:r>
              <a:rPr lang="fr-FR" dirty="0"/>
              <a:t> </a:t>
            </a:r>
            <a:r>
              <a:rPr lang="fr-FR" dirty="0" err="1"/>
              <a:t>you</a:t>
            </a:r>
            <a:r>
              <a:rPr lang="fr-FR" dirty="0"/>
              <a:t> for </a:t>
            </a:r>
            <a:r>
              <a:rPr lang="fr-FR" dirty="0" err="1"/>
              <a:t>listening</a:t>
            </a:r>
            <a:endParaRPr lang="fr-FR" dirty="0"/>
          </a:p>
        </p:txBody>
      </p:sp>
      <p:pic>
        <p:nvPicPr>
          <p:cNvPr id="6" name="Image 5">
            <a:extLst>
              <a:ext uri="{FF2B5EF4-FFF2-40B4-BE49-F238E27FC236}">
                <a16:creationId xmlns:a16="http://schemas.microsoft.com/office/drawing/2014/main" id="{CE9598D7-F57F-4A37-A7AF-876BD7B7F95E}"/>
              </a:ext>
            </a:extLst>
          </p:cNvPr>
          <p:cNvPicPr>
            <a:picLocks noChangeAspect="1"/>
          </p:cNvPicPr>
          <p:nvPr/>
        </p:nvPicPr>
        <p:blipFill>
          <a:blip r:embed="rId2"/>
          <a:stretch>
            <a:fillRect/>
          </a:stretch>
        </p:blipFill>
        <p:spPr>
          <a:xfrm>
            <a:off x="8801101" y="5067921"/>
            <a:ext cx="2310848" cy="1228636"/>
          </a:xfrm>
          <a:prstGeom prst="rect">
            <a:avLst/>
          </a:prstGeom>
        </p:spPr>
      </p:pic>
    </p:spTree>
    <p:extLst>
      <p:ext uri="{BB962C8B-B14F-4D97-AF65-F5344CB8AC3E}">
        <p14:creationId xmlns:p14="http://schemas.microsoft.com/office/powerpoint/2010/main" val="45122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0"/>
          </p:nvPr>
        </p:nvSpPr>
        <p:spPr>
          <a:xfrm>
            <a:off x="1676496" y="2933700"/>
            <a:ext cx="9572529" cy="3629025"/>
          </a:xfrm>
        </p:spPr>
        <p:txBody>
          <a:bodyPr/>
          <a:lstStyle/>
          <a:p>
            <a:r>
              <a:rPr lang="fr-FR" dirty="0" err="1"/>
              <a:t>Ecopal</a:t>
            </a:r>
            <a:endParaRPr lang="fr-FR" dirty="0"/>
          </a:p>
          <a:p>
            <a:r>
              <a:rPr lang="fr-FR" dirty="0"/>
              <a:t>Flandre-Dunkerque</a:t>
            </a:r>
          </a:p>
          <a:p>
            <a:r>
              <a:rPr lang="fr-FR" dirty="0"/>
              <a:t>ZI des </a:t>
            </a:r>
            <a:r>
              <a:rPr lang="fr-FR" dirty="0" err="1"/>
              <a:t>Synthes</a:t>
            </a:r>
            <a:endParaRPr lang="fr-FR" dirty="0"/>
          </a:p>
          <a:p>
            <a:r>
              <a:rPr lang="fr-FR" dirty="0"/>
              <a:t>The </a:t>
            </a:r>
            <a:r>
              <a:rPr lang="fr-FR" dirty="0" err="1"/>
              <a:t>experimentation</a:t>
            </a:r>
            <a:endParaRPr lang="fr-FR" dirty="0"/>
          </a:p>
          <a:p>
            <a:r>
              <a:rPr lang="fr-FR" dirty="0" err="1"/>
              <a:t>Accompaniment</a:t>
            </a:r>
            <a:r>
              <a:rPr lang="fr-FR" dirty="0"/>
              <a:t> </a:t>
            </a:r>
            <a:r>
              <a:rPr lang="fr-FR" dirty="0" err="1"/>
              <a:t>today</a:t>
            </a:r>
            <a:endParaRPr lang="fr-FR" dirty="0"/>
          </a:p>
          <a:p>
            <a:r>
              <a:rPr lang="fr-FR" dirty="0" err="1"/>
              <a:t>Examples</a:t>
            </a:r>
            <a:r>
              <a:rPr lang="fr-FR" dirty="0"/>
              <a:t> of </a:t>
            </a:r>
            <a:r>
              <a:rPr lang="fr-FR" dirty="0" err="1"/>
              <a:t>waste</a:t>
            </a:r>
            <a:r>
              <a:rPr lang="fr-FR" dirty="0"/>
              <a:t> </a:t>
            </a:r>
            <a:r>
              <a:rPr lang="fr-FR" dirty="0" err="1"/>
              <a:t>grouping</a:t>
            </a:r>
            <a:r>
              <a:rPr lang="fr-FR" dirty="0"/>
              <a:t> – </a:t>
            </a:r>
            <a:r>
              <a:rPr lang="fr-FR" dirty="0" err="1"/>
              <a:t>papers</a:t>
            </a:r>
            <a:r>
              <a:rPr lang="fr-FR" dirty="0"/>
              <a:t> / archives</a:t>
            </a:r>
          </a:p>
          <a:p>
            <a:r>
              <a:rPr lang="fr-FR" dirty="0"/>
              <a:t>In 2020</a:t>
            </a:r>
          </a:p>
          <a:p>
            <a:endParaRPr lang="fr-FR" dirty="0"/>
          </a:p>
        </p:txBody>
      </p:sp>
    </p:spTree>
    <p:extLst>
      <p:ext uri="{BB962C8B-B14F-4D97-AF65-F5344CB8AC3E}">
        <p14:creationId xmlns:p14="http://schemas.microsoft.com/office/powerpoint/2010/main" val="992070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738809" y="1946965"/>
            <a:ext cx="10515600" cy="4351338"/>
          </a:xfrm>
        </p:spPr>
        <p:txBody>
          <a:bodyPr>
            <a:normAutofit/>
          </a:bodyPr>
          <a:lstStyle/>
          <a:p>
            <a:r>
              <a:rPr lang="fr-FR" dirty="0"/>
              <a:t>Association 1901, non-profit </a:t>
            </a:r>
            <a:r>
              <a:rPr lang="fr-FR" dirty="0" err="1"/>
              <a:t>making</a:t>
            </a:r>
            <a:endParaRPr lang="fr-FR" dirty="0"/>
          </a:p>
          <a:p>
            <a:r>
              <a:rPr lang="en-US" dirty="0"/>
              <a:t>Created in 2001 by and for companies
1 team accompanied by directors from the economic world
</a:t>
            </a:r>
            <a:r>
              <a:rPr lang="fr-FR" dirty="0"/>
              <a:t>More </a:t>
            </a:r>
            <a:r>
              <a:rPr lang="fr-FR" dirty="0" err="1"/>
              <a:t>than</a:t>
            </a:r>
            <a:r>
              <a:rPr lang="fr-FR" dirty="0"/>
              <a:t> 100 </a:t>
            </a:r>
            <a:r>
              <a:rPr lang="fr-FR" dirty="0" err="1"/>
              <a:t>members</a:t>
            </a:r>
            <a:r>
              <a:rPr lang="fr-FR" dirty="0"/>
              <a:t> (</a:t>
            </a:r>
            <a:r>
              <a:rPr lang="fr-FR" dirty="0" err="1"/>
              <a:t>SMEs</a:t>
            </a:r>
            <a:r>
              <a:rPr lang="fr-FR" dirty="0"/>
              <a:t>, PMI, Industries, TPE, public administrations, </a:t>
            </a:r>
            <a:r>
              <a:rPr lang="fr-FR" dirty="0" err="1"/>
              <a:t>universities</a:t>
            </a:r>
            <a:r>
              <a:rPr lang="fr-FR" dirty="0"/>
              <a:t>, etc.)
</a:t>
            </a:r>
            <a:r>
              <a:rPr lang="en-US" dirty="0"/>
              <a:t>Objective</a:t>
            </a:r>
          </a:p>
          <a:p>
            <a:pPr lvl="1"/>
            <a:r>
              <a:rPr lang="en-US" dirty="0"/>
              <a:t>Developing industrial ecology
Facilitate business-to-business flow exchanges (grouping, substitution)</a:t>
            </a:r>
          </a:p>
        </p:txBody>
      </p:sp>
      <p:sp>
        <p:nvSpPr>
          <p:cNvPr id="4" name="Titre 3"/>
          <p:cNvSpPr>
            <a:spLocks noGrp="1"/>
          </p:cNvSpPr>
          <p:nvPr>
            <p:ph type="title"/>
          </p:nvPr>
        </p:nvSpPr>
        <p:spPr/>
        <p:txBody>
          <a:bodyPr/>
          <a:lstStyle/>
          <a:p>
            <a:r>
              <a:rPr lang="fr-FR" dirty="0" err="1"/>
              <a:t>Ecopal</a:t>
            </a:r>
            <a:r>
              <a:rPr lang="fr-FR" dirty="0"/>
              <a:t> ?</a:t>
            </a:r>
          </a:p>
        </p:txBody>
      </p:sp>
    </p:spTree>
    <p:extLst>
      <p:ext uri="{BB962C8B-B14F-4D97-AF65-F5344CB8AC3E}">
        <p14:creationId xmlns:p14="http://schemas.microsoft.com/office/powerpoint/2010/main" val="2166800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738809" y="1946965"/>
            <a:ext cx="10515600" cy="4351338"/>
          </a:xfrm>
        </p:spPr>
        <p:txBody>
          <a:bodyPr>
            <a:normAutofit/>
          </a:bodyPr>
          <a:lstStyle/>
          <a:p>
            <a:pPr marL="0" indent="0">
              <a:buNone/>
            </a:pPr>
            <a:r>
              <a:rPr lang="fr-FR" dirty="0" err="1"/>
              <a:t>Strategy</a:t>
            </a:r>
            <a:r>
              <a:rPr lang="fr-FR" dirty="0"/>
              <a:t> :</a:t>
            </a:r>
          </a:p>
          <a:p>
            <a:r>
              <a:rPr lang="fr-FR" dirty="0" err="1"/>
              <a:t>Accompanying</a:t>
            </a:r>
            <a:r>
              <a:rPr lang="fr-FR" dirty="0"/>
              <a:t> businesses (</a:t>
            </a:r>
            <a:r>
              <a:rPr lang="fr-FR" dirty="0" err="1"/>
              <a:t>Environment</a:t>
            </a:r>
            <a:r>
              <a:rPr lang="fr-FR" dirty="0"/>
              <a:t>), 
</a:t>
            </a:r>
            <a:r>
              <a:rPr lang="en-US" dirty="0"/>
              <a:t>Grouping flows with the aim of creating/maintaining local activities,
Train: more than 133 people (trainees/employees) - network actors (students, employees, local authorities),</a:t>
            </a:r>
            <a:endParaRPr lang="fr-FR" dirty="0"/>
          </a:p>
          <a:p>
            <a:r>
              <a:rPr lang="en-US" dirty="0"/>
              <a:t>Contribute to the strategic direction of the partners.</a:t>
            </a:r>
            <a:endParaRPr lang="fr-FR" dirty="0"/>
          </a:p>
        </p:txBody>
      </p:sp>
      <p:sp>
        <p:nvSpPr>
          <p:cNvPr id="4" name="Titre 3"/>
          <p:cNvSpPr>
            <a:spLocks noGrp="1"/>
          </p:cNvSpPr>
          <p:nvPr>
            <p:ph type="title"/>
          </p:nvPr>
        </p:nvSpPr>
        <p:spPr/>
        <p:txBody>
          <a:bodyPr/>
          <a:lstStyle/>
          <a:p>
            <a:r>
              <a:rPr lang="fr-FR" dirty="0" err="1"/>
              <a:t>Ecopal</a:t>
            </a:r>
            <a:r>
              <a:rPr lang="fr-FR" dirty="0"/>
              <a:t> ?</a:t>
            </a:r>
          </a:p>
        </p:txBody>
      </p:sp>
    </p:spTree>
    <p:extLst>
      <p:ext uri="{BB962C8B-B14F-4D97-AF65-F5344CB8AC3E}">
        <p14:creationId xmlns:p14="http://schemas.microsoft.com/office/powerpoint/2010/main" val="2597646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738809" y="1698487"/>
            <a:ext cx="10515600" cy="4351338"/>
          </a:xfrm>
        </p:spPr>
        <p:txBody>
          <a:bodyPr>
            <a:normAutofit fontScale="77500" lnSpcReduction="20000"/>
          </a:bodyPr>
          <a:lstStyle/>
          <a:p>
            <a:pPr marL="0" indent="0">
              <a:buNone/>
            </a:pPr>
            <a:r>
              <a:rPr lang="en-US" dirty="0"/>
              <a:t>The territory - 1 favorable industrial area
</a:t>
            </a:r>
            <a:endParaRPr lang="fr-FR" dirty="0"/>
          </a:p>
          <a:p>
            <a:pPr>
              <a:buFontTx/>
              <a:buChar char="-"/>
            </a:pPr>
            <a:r>
              <a:rPr lang="fr-FR" dirty="0"/>
              <a:t>260,000 </a:t>
            </a:r>
            <a:r>
              <a:rPr lang="fr-FR" dirty="0" err="1"/>
              <a:t>Inhabitants</a:t>
            </a:r>
            <a:r>
              <a:rPr lang="fr-FR" dirty="0"/>
              <a:t> 
6,000 </a:t>
            </a:r>
            <a:r>
              <a:rPr lang="fr-FR" dirty="0" err="1"/>
              <a:t>companies</a:t>
            </a:r>
            <a:r>
              <a:rPr lang="fr-FR" dirty="0"/>
              <a:t> </a:t>
            </a:r>
          </a:p>
          <a:p>
            <a:pPr>
              <a:buFontTx/>
              <a:buChar char="-"/>
            </a:pPr>
            <a:r>
              <a:rPr lang="fr-FR" dirty="0"/>
              <a:t>14 SEVESO sites
</a:t>
            </a:r>
            <a:r>
              <a:rPr lang="en-US" dirty="0"/>
              <a:t>7,000 hectares of industrial land</a:t>
            </a:r>
            <a:endParaRPr lang="fr-FR" dirty="0"/>
          </a:p>
          <a:p>
            <a:pPr>
              <a:buFontTx/>
              <a:buChar char="-"/>
            </a:pPr>
            <a:r>
              <a:rPr lang="fr-FR" dirty="0"/>
              <a:t>45 </a:t>
            </a:r>
            <a:r>
              <a:rPr lang="fr-FR" dirty="0" err="1"/>
              <a:t>Industrial</a:t>
            </a:r>
            <a:r>
              <a:rPr lang="fr-FR" dirty="0"/>
              <a:t> Zones
1st </a:t>
            </a:r>
            <a:r>
              <a:rPr lang="fr-FR" dirty="0" err="1"/>
              <a:t>European</a:t>
            </a:r>
            <a:r>
              <a:rPr lang="fr-FR" dirty="0"/>
              <a:t> Energy Platform </a:t>
            </a:r>
          </a:p>
          <a:p>
            <a:pPr>
              <a:buFontTx/>
              <a:buChar char="-"/>
            </a:pPr>
            <a:r>
              <a:rPr lang="fr-FR" dirty="0"/>
              <a:t>3rd French Port
1st French </a:t>
            </a:r>
            <a:r>
              <a:rPr lang="fr-FR" dirty="0" err="1"/>
              <a:t>freight</a:t>
            </a:r>
            <a:r>
              <a:rPr lang="fr-FR" dirty="0"/>
              <a:t> yard</a:t>
            </a:r>
          </a:p>
          <a:p>
            <a:pPr marL="0" indent="0">
              <a:buNone/>
            </a:pPr>
            <a:r>
              <a:rPr lang="fr-FR" dirty="0"/>
              <a:t>(12% of national </a:t>
            </a:r>
            <a:r>
              <a:rPr lang="fr-FR" dirty="0" err="1"/>
              <a:t>freight</a:t>
            </a:r>
            <a:r>
              <a:rPr lang="fr-FR" dirty="0"/>
              <a:t>)
</a:t>
            </a:r>
          </a:p>
        </p:txBody>
      </p:sp>
      <p:sp>
        <p:nvSpPr>
          <p:cNvPr id="4" name="Titre 3"/>
          <p:cNvSpPr>
            <a:spLocks noGrp="1"/>
          </p:cNvSpPr>
          <p:nvPr>
            <p:ph type="title"/>
          </p:nvPr>
        </p:nvSpPr>
        <p:spPr/>
        <p:txBody>
          <a:bodyPr/>
          <a:lstStyle/>
          <a:p>
            <a:r>
              <a:rPr lang="fr-FR" dirty="0"/>
              <a:t>Flandre- Dunkerque</a:t>
            </a:r>
          </a:p>
        </p:txBody>
      </p:sp>
      <p:pic>
        <p:nvPicPr>
          <p:cNvPr id="1026" name="Picture 2">
            <a:extLst>
              <a:ext uri="{FF2B5EF4-FFF2-40B4-BE49-F238E27FC236}">
                <a16:creationId xmlns:a16="http://schemas.microsoft.com/office/drawing/2014/main" id="{391E4B54-8353-49A9-A06C-2B986494F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2309" y="1499704"/>
            <a:ext cx="2165145" cy="205740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2DF8C92E-AA8B-4E3D-926E-C1D4BCD4A385}"/>
              </a:ext>
            </a:extLst>
          </p:cNvPr>
          <p:cNvPicPr>
            <a:picLocks noChangeAspect="1"/>
          </p:cNvPicPr>
          <p:nvPr/>
        </p:nvPicPr>
        <p:blipFill>
          <a:blip r:embed="rId4"/>
          <a:stretch>
            <a:fillRect/>
          </a:stretch>
        </p:blipFill>
        <p:spPr>
          <a:xfrm>
            <a:off x="7037938" y="3046344"/>
            <a:ext cx="4677812" cy="3269775"/>
          </a:xfrm>
          <a:prstGeom prst="rect">
            <a:avLst/>
          </a:prstGeom>
        </p:spPr>
      </p:pic>
    </p:spTree>
    <p:extLst>
      <p:ext uri="{BB962C8B-B14F-4D97-AF65-F5344CB8AC3E}">
        <p14:creationId xmlns:p14="http://schemas.microsoft.com/office/powerpoint/2010/main" val="356797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a:t>ZI des </a:t>
            </a:r>
            <a:r>
              <a:rPr lang="fr-FR" dirty="0" err="1"/>
              <a:t>synthes</a:t>
            </a:r>
            <a:endParaRPr lang="fr-FR" dirty="0"/>
          </a:p>
        </p:txBody>
      </p:sp>
      <p:pic>
        <p:nvPicPr>
          <p:cNvPr id="2050" name="Picture 2">
            <a:extLst>
              <a:ext uri="{FF2B5EF4-FFF2-40B4-BE49-F238E27FC236}">
                <a16:creationId xmlns:a16="http://schemas.microsoft.com/office/drawing/2014/main" id="{F952E176-3931-4E62-803A-CA799D941A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374" y="1196980"/>
            <a:ext cx="4667641" cy="3145743"/>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BAC47A7A-125D-4C48-86E9-C7035D8ADC7E}"/>
              </a:ext>
            </a:extLst>
          </p:cNvPr>
          <p:cNvPicPr>
            <a:picLocks noChangeAspect="1"/>
          </p:cNvPicPr>
          <p:nvPr/>
        </p:nvPicPr>
        <p:blipFill>
          <a:blip r:embed="rId4"/>
          <a:stretch>
            <a:fillRect/>
          </a:stretch>
        </p:blipFill>
        <p:spPr>
          <a:xfrm>
            <a:off x="8014769" y="2294483"/>
            <a:ext cx="1709438" cy="1881219"/>
          </a:xfrm>
          <a:prstGeom prst="rect">
            <a:avLst/>
          </a:prstGeom>
        </p:spPr>
      </p:pic>
      <p:sp>
        <p:nvSpPr>
          <p:cNvPr id="19" name="ZoneTexte 18">
            <a:extLst>
              <a:ext uri="{FF2B5EF4-FFF2-40B4-BE49-F238E27FC236}">
                <a16:creationId xmlns:a16="http://schemas.microsoft.com/office/drawing/2014/main" id="{7D7D3EBF-B968-491C-8EB0-C2A99BEF685D}"/>
              </a:ext>
            </a:extLst>
          </p:cNvPr>
          <p:cNvSpPr txBox="1"/>
          <p:nvPr/>
        </p:nvSpPr>
        <p:spPr>
          <a:xfrm>
            <a:off x="6096000" y="1847027"/>
            <a:ext cx="6095028" cy="646331"/>
          </a:xfrm>
          <a:prstGeom prst="rect">
            <a:avLst/>
          </a:prstGeom>
          <a:noFill/>
        </p:spPr>
        <p:txBody>
          <a:bodyPr wrap="square">
            <a:spAutoFit/>
          </a:bodyPr>
          <a:lstStyle/>
          <a:p>
            <a:r>
              <a:rPr lang="fr-FR" dirty="0">
                <a:solidFill>
                  <a:srgbClr val="000000"/>
                </a:solidFill>
                <a:latin typeface="Calibri" panose="020F0502020204030204" pitchFamily="34" charset="0"/>
              </a:rPr>
              <a:t>2002/2007: ZI animation by Petite-Synthe - Grande-Synthe
</a:t>
            </a:r>
            <a:endParaRPr lang="fr-FR" dirty="0"/>
          </a:p>
        </p:txBody>
      </p:sp>
      <p:sp>
        <p:nvSpPr>
          <p:cNvPr id="21" name="ZoneTexte 20">
            <a:extLst>
              <a:ext uri="{FF2B5EF4-FFF2-40B4-BE49-F238E27FC236}">
                <a16:creationId xmlns:a16="http://schemas.microsoft.com/office/drawing/2014/main" id="{7E7745AD-5E32-4519-A932-71B9137D9672}"/>
              </a:ext>
            </a:extLst>
          </p:cNvPr>
          <p:cNvSpPr txBox="1"/>
          <p:nvPr/>
        </p:nvSpPr>
        <p:spPr>
          <a:xfrm>
            <a:off x="428538" y="4253827"/>
            <a:ext cx="6095028" cy="1477328"/>
          </a:xfrm>
          <a:prstGeom prst="rect">
            <a:avLst/>
          </a:prstGeom>
          <a:noFill/>
        </p:spPr>
        <p:txBody>
          <a:bodyPr wrap="square">
            <a:spAutoFit/>
          </a:bodyPr>
          <a:lstStyle/>
          <a:p>
            <a:pPr algn="l" rtl="0" fontAlgn="base"/>
            <a:endParaRPr lang="fr-FR" b="0" i="0" dirty="0">
              <a:solidFill>
                <a:srgbClr val="000000"/>
              </a:solidFill>
              <a:effectLst/>
              <a:latin typeface="Arial" panose="020B0604020202020204" pitchFamily="34" charset="0"/>
            </a:endParaRPr>
          </a:p>
          <a:p>
            <a:pPr fontAlgn="base"/>
            <a:r>
              <a:rPr lang="en-US" dirty="0">
                <a:solidFill>
                  <a:srgbClr val="000000"/>
                </a:solidFill>
                <a:latin typeface="Myriad Pro"/>
              </a:rPr>
              <a:t>160 companies - 6,000 employees - Business sectors: metallurgy, chemistry, plastics, metal coating, agri-food, business services
</a:t>
            </a:r>
            <a:endParaRPr lang="en-US" b="0" i="0" dirty="0">
              <a:solidFill>
                <a:srgbClr val="000000"/>
              </a:solidFill>
              <a:effectLst/>
              <a:latin typeface="Arial" panose="020B0604020202020204" pitchFamily="34" charset="0"/>
            </a:endParaRPr>
          </a:p>
        </p:txBody>
      </p:sp>
      <p:sp>
        <p:nvSpPr>
          <p:cNvPr id="22" name="ZoneTexte 21">
            <a:extLst>
              <a:ext uri="{FF2B5EF4-FFF2-40B4-BE49-F238E27FC236}">
                <a16:creationId xmlns:a16="http://schemas.microsoft.com/office/drawing/2014/main" id="{93C558C6-80FF-4E7C-A0CE-6DA20D8B87FE}"/>
              </a:ext>
            </a:extLst>
          </p:cNvPr>
          <p:cNvSpPr txBox="1"/>
          <p:nvPr/>
        </p:nvSpPr>
        <p:spPr>
          <a:xfrm>
            <a:off x="428538" y="5699749"/>
            <a:ext cx="12116797" cy="1231106"/>
          </a:xfrm>
          <a:prstGeom prst="rect">
            <a:avLst/>
          </a:prstGeom>
          <a:noFill/>
        </p:spPr>
        <p:txBody>
          <a:bodyPr wrap="square">
            <a:spAutoFit/>
          </a:bodyPr>
          <a:lstStyle/>
          <a:p>
            <a:pPr algn="l" rtl="0" fontAlgn="base"/>
            <a:endParaRPr lang="fr-FR" b="0" i="0" dirty="0">
              <a:solidFill>
                <a:srgbClr val="000000"/>
              </a:solidFill>
              <a:effectLst/>
              <a:latin typeface="Arial" panose="020B0604020202020204" pitchFamily="34" charset="0"/>
            </a:endParaRPr>
          </a:p>
          <a:p>
            <a:pPr fontAlgn="base"/>
            <a:r>
              <a:rPr lang="en-US" sz="2800" dirty="0">
                <a:solidFill>
                  <a:srgbClr val="0552A0"/>
                </a:solidFill>
              </a:rPr>
              <a:t>Goal: Meeting business expectations, becoming a trusted third party
</a:t>
            </a:r>
          </a:p>
        </p:txBody>
      </p:sp>
    </p:spTree>
    <p:extLst>
      <p:ext uri="{BB962C8B-B14F-4D97-AF65-F5344CB8AC3E}">
        <p14:creationId xmlns:p14="http://schemas.microsoft.com/office/powerpoint/2010/main" val="3449714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a:t>The </a:t>
            </a:r>
            <a:r>
              <a:rPr lang="fr-FR" dirty="0" err="1"/>
              <a:t>experimentation</a:t>
            </a:r>
            <a:endParaRPr lang="fr-FR" dirty="0"/>
          </a:p>
        </p:txBody>
      </p:sp>
      <p:sp>
        <p:nvSpPr>
          <p:cNvPr id="9" name="Espace réservé du contenu 4">
            <a:extLst>
              <a:ext uri="{FF2B5EF4-FFF2-40B4-BE49-F238E27FC236}">
                <a16:creationId xmlns:a16="http://schemas.microsoft.com/office/drawing/2014/main" id="{3486D7D2-9AEC-451B-8E69-A7F513B4A0FE}"/>
              </a:ext>
            </a:extLst>
          </p:cNvPr>
          <p:cNvSpPr>
            <a:spLocks noGrp="1"/>
          </p:cNvSpPr>
          <p:nvPr>
            <p:ph idx="1"/>
          </p:nvPr>
        </p:nvSpPr>
        <p:spPr>
          <a:xfrm>
            <a:off x="364471" y="1067511"/>
            <a:ext cx="3258183" cy="534145"/>
          </a:xfrm>
        </p:spPr>
        <p:txBody>
          <a:bodyPr>
            <a:normAutofit fontScale="92500"/>
          </a:bodyPr>
          <a:lstStyle/>
          <a:p>
            <a:pPr marL="0" indent="0">
              <a:buNone/>
            </a:pPr>
            <a:r>
              <a:rPr lang="fr-FR" dirty="0"/>
              <a:t>The </a:t>
            </a:r>
            <a:r>
              <a:rPr lang="fr-FR" dirty="0" err="1"/>
              <a:t>accompaniment</a:t>
            </a:r>
            <a:r>
              <a:rPr lang="fr-FR" dirty="0"/>
              <a:t> : </a:t>
            </a:r>
          </a:p>
        </p:txBody>
      </p:sp>
      <p:cxnSp>
        <p:nvCxnSpPr>
          <p:cNvPr id="6" name="Connecteur droit avec flèche 5">
            <a:extLst>
              <a:ext uri="{FF2B5EF4-FFF2-40B4-BE49-F238E27FC236}">
                <a16:creationId xmlns:a16="http://schemas.microsoft.com/office/drawing/2014/main" id="{3EDB3AE7-A3E7-4BB3-B643-0E60907C47F2}"/>
              </a:ext>
            </a:extLst>
          </p:cNvPr>
          <p:cNvCxnSpPr/>
          <p:nvPr/>
        </p:nvCxnSpPr>
        <p:spPr>
          <a:xfrm>
            <a:off x="669783" y="1869569"/>
            <a:ext cx="0" cy="38439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4834D209-0CEC-4410-ADDD-966848FBFDA1}"/>
              </a:ext>
            </a:extLst>
          </p:cNvPr>
          <p:cNvSpPr txBox="1"/>
          <p:nvPr/>
        </p:nvSpPr>
        <p:spPr>
          <a:xfrm>
            <a:off x="871176" y="1727848"/>
            <a:ext cx="1624950" cy="400110"/>
          </a:xfrm>
          <a:prstGeom prst="rect">
            <a:avLst/>
          </a:prstGeom>
          <a:noFill/>
        </p:spPr>
        <p:txBody>
          <a:bodyPr wrap="square" rtlCol="0">
            <a:spAutoFit/>
          </a:bodyPr>
          <a:lstStyle/>
          <a:p>
            <a:r>
              <a:rPr lang="fr-FR" sz="2000" dirty="0"/>
              <a:t>2002</a:t>
            </a:r>
          </a:p>
        </p:txBody>
      </p:sp>
      <p:sp>
        <p:nvSpPr>
          <p:cNvPr id="15" name="ZoneTexte 14">
            <a:extLst>
              <a:ext uri="{FF2B5EF4-FFF2-40B4-BE49-F238E27FC236}">
                <a16:creationId xmlns:a16="http://schemas.microsoft.com/office/drawing/2014/main" id="{DC07F0D8-2672-4E5D-A0E6-8CF4D9260E83}"/>
              </a:ext>
            </a:extLst>
          </p:cNvPr>
          <p:cNvSpPr txBox="1"/>
          <p:nvPr/>
        </p:nvSpPr>
        <p:spPr>
          <a:xfrm>
            <a:off x="871176" y="5402222"/>
            <a:ext cx="1624950" cy="400110"/>
          </a:xfrm>
          <a:prstGeom prst="rect">
            <a:avLst/>
          </a:prstGeom>
          <a:noFill/>
        </p:spPr>
        <p:txBody>
          <a:bodyPr wrap="square" rtlCol="0">
            <a:spAutoFit/>
          </a:bodyPr>
          <a:lstStyle/>
          <a:p>
            <a:r>
              <a:rPr lang="fr-FR" sz="2000" dirty="0"/>
              <a:t>2005</a:t>
            </a:r>
          </a:p>
        </p:txBody>
      </p:sp>
      <p:sp>
        <p:nvSpPr>
          <p:cNvPr id="20" name="ZoneTexte 19">
            <a:extLst>
              <a:ext uri="{FF2B5EF4-FFF2-40B4-BE49-F238E27FC236}">
                <a16:creationId xmlns:a16="http://schemas.microsoft.com/office/drawing/2014/main" id="{4D3206DD-5E06-44C1-ACE4-EC034AA87E16}"/>
              </a:ext>
            </a:extLst>
          </p:cNvPr>
          <p:cNvSpPr txBox="1"/>
          <p:nvPr/>
        </p:nvSpPr>
        <p:spPr>
          <a:xfrm>
            <a:off x="2026990" y="1737435"/>
            <a:ext cx="7425693" cy="707886"/>
          </a:xfrm>
          <a:prstGeom prst="rect">
            <a:avLst/>
          </a:prstGeom>
          <a:noFill/>
        </p:spPr>
        <p:txBody>
          <a:bodyPr wrap="square" rtlCol="0">
            <a:spAutoFit/>
          </a:bodyPr>
          <a:lstStyle/>
          <a:p>
            <a:r>
              <a:rPr lang="en-US" sz="2000" dirty="0" err="1"/>
              <a:t>Ecopal</a:t>
            </a:r>
            <a:r>
              <a:rPr lang="en-US" sz="2000" dirty="0"/>
              <a:t> caters to the needs of SMEs/PMIs, TPE
</a:t>
            </a:r>
            <a:endParaRPr lang="fr-FR" sz="2000" dirty="0"/>
          </a:p>
        </p:txBody>
      </p:sp>
      <p:pic>
        <p:nvPicPr>
          <p:cNvPr id="14" name="Image 13">
            <a:extLst>
              <a:ext uri="{FF2B5EF4-FFF2-40B4-BE49-F238E27FC236}">
                <a16:creationId xmlns:a16="http://schemas.microsoft.com/office/drawing/2014/main" id="{D433526C-0BB1-471C-B003-D48B12758E3D}"/>
              </a:ext>
            </a:extLst>
          </p:cNvPr>
          <p:cNvPicPr>
            <a:picLocks noChangeAspect="1"/>
          </p:cNvPicPr>
          <p:nvPr/>
        </p:nvPicPr>
        <p:blipFill>
          <a:blip r:embed="rId3"/>
          <a:stretch>
            <a:fillRect/>
          </a:stretch>
        </p:blipFill>
        <p:spPr>
          <a:xfrm>
            <a:off x="1562364" y="3128622"/>
            <a:ext cx="2641231" cy="1482578"/>
          </a:xfrm>
          <a:prstGeom prst="rect">
            <a:avLst/>
          </a:prstGeom>
        </p:spPr>
      </p:pic>
      <p:pic>
        <p:nvPicPr>
          <p:cNvPr id="26" name="Image 25">
            <a:extLst>
              <a:ext uri="{FF2B5EF4-FFF2-40B4-BE49-F238E27FC236}">
                <a16:creationId xmlns:a16="http://schemas.microsoft.com/office/drawing/2014/main" id="{0841C390-268B-4F06-9E6A-46A083604F2F}"/>
              </a:ext>
            </a:extLst>
          </p:cNvPr>
          <p:cNvPicPr>
            <a:picLocks noChangeAspect="1"/>
          </p:cNvPicPr>
          <p:nvPr/>
        </p:nvPicPr>
        <p:blipFill>
          <a:blip r:embed="rId4"/>
          <a:stretch>
            <a:fillRect/>
          </a:stretch>
        </p:blipFill>
        <p:spPr>
          <a:xfrm>
            <a:off x="5046871" y="3128622"/>
            <a:ext cx="2021637" cy="1582412"/>
          </a:xfrm>
          <a:prstGeom prst="rect">
            <a:avLst/>
          </a:prstGeom>
        </p:spPr>
      </p:pic>
      <p:pic>
        <p:nvPicPr>
          <p:cNvPr id="28" name="Image 27">
            <a:extLst>
              <a:ext uri="{FF2B5EF4-FFF2-40B4-BE49-F238E27FC236}">
                <a16:creationId xmlns:a16="http://schemas.microsoft.com/office/drawing/2014/main" id="{D7F07609-A598-464A-B9F6-4F0F9687905D}"/>
              </a:ext>
            </a:extLst>
          </p:cNvPr>
          <p:cNvPicPr>
            <a:picLocks noChangeAspect="1"/>
          </p:cNvPicPr>
          <p:nvPr/>
        </p:nvPicPr>
        <p:blipFill>
          <a:blip r:embed="rId5"/>
          <a:stretch>
            <a:fillRect/>
          </a:stretch>
        </p:blipFill>
        <p:spPr>
          <a:xfrm>
            <a:off x="7770781" y="3187117"/>
            <a:ext cx="2021648" cy="1523917"/>
          </a:xfrm>
          <a:prstGeom prst="rect">
            <a:avLst/>
          </a:prstGeom>
        </p:spPr>
      </p:pic>
      <p:pic>
        <p:nvPicPr>
          <p:cNvPr id="30" name="Image 29">
            <a:extLst>
              <a:ext uri="{FF2B5EF4-FFF2-40B4-BE49-F238E27FC236}">
                <a16:creationId xmlns:a16="http://schemas.microsoft.com/office/drawing/2014/main" id="{9457D72A-51C4-46A2-AC7A-9DCC6DD5A5EC}"/>
              </a:ext>
            </a:extLst>
          </p:cNvPr>
          <p:cNvPicPr>
            <a:picLocks noChangeAspect="1"/>
          </p:cNvPicPr>
          <p:nvPr/>
        </p:nvPicPr>
        <p:blipFill>
          <a:blip r:embed="rId6"/>
          <a:stretch>
            <a:fillRect/>
          </a:stretch>
        </p:blipFill>
        <p:spPr>
          <a:xfrm>
            <a:off x="9792429" y="3187116"/>
            <a:ext cx="2007408" cy="1523917"/>
          </a:xfrm>
          <a:prstGeom prst="rect">
            <a:avLst/>
          </a:prstGeom>
        </p:spPr>
      </p:pic>
      <p:sp>
        <p:nvSpPr>
          <p:cNvPr id="16" name="ZoneTexte 15">
            <a:extLst>
              <a:ext uri="{FF2B5EF4-FFF2-40B4-BE49-F238E27FC236}">
                <a16:creationId xmlns:a16="http://schemas.microsoft.com/office/drawing/2014/main" id="{D5F7B0A8-C0F9-4CA7-987A-BFB9E8675EB9}"/>
              </a:ext>
            </a:extLst>
          </p:cNvPr>
          <p:cNvSpPr txBox="1"/>
          <p:nvPr/>
        </p:nvSpPr>
        <p:spPr>
          <a:xfrm>
            <a:off x="4815945" y="4805021"/>
            <a:ext cx="3267954" cy="646331"/>
          </a:xfrm>
          <a:prstGeom prst="rect">
            <a:avLst/>
          </a:prstGeom>
          <a:noFill/>
        </p:spPr>
        <p:txBody>
          <a:bodyPr wrap="square" rtlCol="0">
            <a:spAutoFit/>
          </a:bodyPr>
          <a:lstStyle/>
          <a:p>
            <a:r>
              <a:rPr lang="fr-FR" dirty="0"/>
              <a:t>Mutualisation of </a:t>
            </a:r>
            <a:r>
              <a:rPr lang="fr-FR" dirty="0" err="1"/>
              <a:t>signage</a:t>
            </a:r>
            <a:r>
              <a:rPr lang="fr-FR" dirty="0"/>
              <a:t>
</a:t>
            </a:r>
          </a:p>
        </p:txBody>
      </p:sp>
      <p:sp>
        <p:nvSpPr>
          <p:cNvPr id="17" name="ZoneTexte 16">
            <a:extLst>
              <a:ext uri="{FF2B5EF4-FFF2-40B4-BE49-F238E27FC236}">
                <a16:creationId xmlns:a16="http://schemas.microsoft.com/office/drawing/2014/main" id="{B1EDF289-AE09-4AA2-80C1-9CEC880D0104}"/>
              </a:ext>
            </a:extLst>
          </p:cNvPr>
          <p:cNvSpPr txBox="1"/>
          <p:nvPr/>
        </p:nvSpPr>
        <p:spPr>
          <a:xfrm>
            <a:off x="7996493" y="4767653"/>
            <a:ext cx="3865747" cy="646331"/>
          </a:xfrm>
          <a:prstGeom prst="rect">
            <a:avLst/>
          </a:prstGeom>
          <a:noFill/>
        </p:spPr>
        <p:txBody>
          <a:bodyPr wrap="square" rtlCol="0">
            <a:spAutoFit/>
          </a:bodyPr>
          <a:lstStyle/>
          <a:p>
            <a:r>
              <a:rPr lang="fr-FR" dirty="0" err="1"/>
              <a:t>Improving</a:t>
            </a:r>
            <a:r>
              <a:rPr lang="fr-FR" dirty="0"/>
              <a:t> the living </a:t>
            </a:r>
            <a:r>
              <a:rPr lang="fr-FR" dirty="0" err="1"/>
              <a:t>environment</a:t>
            </a:r>
            <a:r>
              <a:rPr lang="fr-FR" dirty="0"/>
              <a:t>
</a:t>
            </a:r>
          </a:p>
        </p:txBody>
      </p:sp>
      <p:sp>
        <p:nvSpPr>
          <p:cNvPr id="19" name="ZoneTexte 18">
            <a:extLst>
              <a:ext uri="{FF2B5EF4-FFF2-40B4-BE49-F238E27FC236}">
                <a16:creationId xmlns:a16="http://schemas.microsoft.com/office/drawing/2014/main" id="{49BE0BEB-F7DE-4727-BD40-DAB1103BCFF0}"/>
              </a:ext>
            </a:extLst>
          </p:cNvPr>
          <p:cNvSpPr txBox="1"/>
          <p:nvPr/>
        </p:nvSpPr>
        <p:spPr>
          <a:xfrm>
            <a:off x="1532623" y="4750341"/>
            <a:ext cx="4021865" cy="646331"/>
          </a:xfrm>
          <a:prstGeom prst="rect">
            <a:avLst/>
          </a:prstGeom>
          <a:noFill/>
        </p:spPr>
        <p:txBody>
          <a:bodyPr wrap="square" rtlCol="0">
            <a:spAutoFit/>
          </a:bodyPr>
          <a:lstStyle/>
          <a:p>
            <a:r>
              <a:rPr lang="fr-FR" dirty="0" err="1"/>
              <a:t>Grouping</a:t>
            </a:r>
            <a:r>
              <a:rPr lang="fr-FR" dirty="0"/>
              <a:t> of </a:t>
            </a:r>
            <a:r>
              <a:rPr lang="fr-FR" dirty="0" err="1"/>
              <a:t>security</a:t>
            </a:r>
            <a:r>
              <a:rPr lang="fr-FR" dirty="0"/>
              <a:t> </a:t>
            </a:r>
            <a:r>
              <a:rPr lang="fr-FR" dirty="0" err="1"/>
              <a:t>needs</a:t>
            </a:r>
            <a:r>
              <a:rPr lang="fr-FR" dirty="0"/>
              <a:t>
</a:t>
            </a:r>
          </a:p>
        </p:txBody>
      </p:sp>
      <p:sp>
        <p:nvSpPr>
          <p:cNvPr id="21" name="ZoneTexte 20">
            <a:extLst>
              <a:ext uri="{FF2B5EF4-FFF2-40B4-BE49-F238E27FC236}">
                <a16:creationId xmlns:a16="http://schemas.microsoft.com/office/drawing/2014/main" id="{6FCE2541-C6A4-419B-8ACA-2074A2549783}"/>
              </a:ext>
            </a:extLst>
          </p:cNvPr>
          <p:cNvSpPr txBox="1"/>
          <p:nvPr/>
        </p:nvSpPr>
        <p:spPr>
          <a:xfrm>
            <a:off x="1745489" y="5352996"/>
            <a:ext cx="7988693" cy="954107"/>
          </a:xfrm>
          <a:prstGeom prst="rect">
            <a:avLst/>
          </a:prstGeom>
          <a:noFill/>
        </p:spPr>
        <p:txBody>
          <a:bodyPr wrap="square" rtlCol="0">
            <a:spAutoFit/>
          </a:bodyPr>
          <a:lstStyle/>
          <a:p>
            <a:r>
              <a:rPr lang="en-US" sz="2800" dirty="0" err="1">
                <a:solidFill>
                  <a:srgbClr val="0552A0"/>
                </a:solidFill>
              </a:rPr>
              <a:t>Ecopal</a:t>
            </a:r>
            <a:r>
              <a:rPr lang="en-US" sz="2800" dirty="0">
                <a:solidFill>
                  <a:srgbClr val="0552A0"/>
                </a:solidFill>
              </a:rPr>
              <a:t> becomes the trusted third party
</a:t>
            </a:r>
            <a:endParaRPr lang="fr-FR" sz="2800" dirty="0">
              <a:solidFill>
                <a:srgbClr val="0552A0"/>
              </a:solidFill>
            </a:endParaRPr>
          </a:p>
        </p:txBody>
      </p:sp>
    </p:spTree>
    <p:extLst>
      <p:ext uri="{BB962C8B-B14F-4D97-AF65-F5344CB8AC3E}">
        <p14:creationId xmlns:p14="http://schemas.microsoft.com/office/powerpoint/2010/main" val="1241156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a:t>The </a:t>
            </a:r>
            <a:r>
              <a:rPr lang="fr-FR" dirty="0" err="1"/>
              <a:t>experimentation</a:t>
            </a:r>
            <a:endParaRPr lang="fr-FR" dirty="0"/>
          </a:p>
        </p:txBody>
      </p:sp>
      <p:cxnSp>
        <p:nvCxnSpPr>
          <p:cNvPr id="6" name="Connecteur droit avec flèche 5">
            <a:extLst>
              <a:ext uri="{FF2B5EF4-FFF2-40B4-BE49-F238E27FC236}">
                <a16:creationId xmlns:a16="http://schemas.microsoft.com/office/drawing/2014/main" id="{3EDB3AE7-A3E7-4BB3-B643-0E60907C47F2}"/>
              </a:ext>
            </a:extLst>
          </p:cNvPr>
          <p:cNvCxnSpPr>
            <a:cxnSpLocks/>
          </p:cNvCxnSpPr>
          <p:nvPr/>
        </p:nvCxnSpPr>
        <p:spPr>
          <a:xfrm>
            <a:off x="669783" y="1869569"/>
            <a:ext cx="40770" cy="33722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4834D209-0CEC-4410-ADDD-966848FBFDA1}"/>
              </a:ext>
            </a:extLst>
          </p:cNvPr>
          <p:cNvSpPr txBox="1"/>
          <p:nvPr/>
        </p:nvSpPr>
        <p:spPr>
          <a:xfrm>
            <a:off x="871176" y="1727848"/>
            <a:ext cx="1624950" cy="400110"/>
          </a:xfrm>
          <a:prstGeom prst="rect">
            <a:avLst/>
          </a:prstGeom>
          <a:noFill/>
        </p:spPr>
        <p:txBody>
          <a:bodyPr wrap="square" rtlCol="0">
            <a:spAutoFit/>
          </a:bodyPr>
          <a:lstStyle/>
          <a:p>
            <a:r>
              <a:rPr lang="fr-FR" sz="2000" dirty="0"/>
              <a:t>2005</a:t>
            </a:r>
          </a:p>
        </p:txBody>
      </p:sp>
      <p:sp>
        <p:nvSpPr>
          <p:cNvPr id="15" name="ZoneTexte 14">
            <a:extLst>
              <a:ext uri="{FF2B5EF4-FFF2-40B4-BE49-F238E27FC236}">
                <a16:creationId xmlns:a16="http://schemas.microsoft.com/office/drawing/2014/main" id="{DC07F0D8-2672-4E5D-A0E6-8CF4D9260E83}"/>
              </a:ext>
            </a:extLst>
          </p:cNvPr>
          <p:cNvSpPr txBox="1"/>
          <p:nvPr/>
        </p:nvSpPr>
        <p:spPr>
          <a:xfrm>
            <a:off x="847423" y="3519522"/>
            <a:ext cx="1624950" cy="400110"/>
          </a:xfrm>
          <a:prstGeom prst="rect">
            <a:avLst/>
          </a:prstGeom>
          <a:noFill/>
        </p:spPr>
        <p:txBody>
          <a:bodyPr wrap="square" rtlCol="0">
            <a:spAutoFit/>
          </a:bodyPr>
          <a:lstStyle/>
          <a:p>
            <a:r>
              <a:rPr lang="fr-FR" sz="2000" dirty="0"/>
              <a:t>2009</a:t>
            </a:r>
          </a:p>
        </p:txBody>
      </p:sp>
      <p:sp>
        <p:nvSpPr>
          <p:cNvPr id="18" name="ZoneTexte 17">
            <a:extLst>
              <a:ext uri="{FF2B5EF4-FFF2-40B4-BE49-F238E27FC236}">
                <a16:creationId xmlns:a16="http://schemas.microsoft.com/office/drawing/2014/main" id="{46B1325D-E384-4E6C-8AD6-EC8C363EC9A2}"/>
              </a:ext>
            </a:extLst>
          </p:cNvPr>
          <p:cNvSpPr txBox="1"/>
          <p:nvPr/>
        </p:nvSpPr>
        <p:spPr>
          <a:xfrm>
            <a:off x="2969246" y="4895747"/>
            <a:ext cx="5571105" cy="954107"/>
          </a:xfrm>
          <a:prstGeom prst="rect">
            <a:avLst/>
          </a:prstGeom>
          <a:noFill/>
        </p:spPr>
        <p:txBody>
          <a:bodyPr wrap="square" rtlCol="0">
            <a:spAutoFit/>
          </a:bodyPr>
          <a:lstStyle/>
          <a:p>
            <a:r>
              <a:rPr lang="fr-FR" sz="2800" dirty="0">
                <a:solidFill>
                  <a:srgbClr val="0552A0"/>
                </a:solidFill>
              </a:rPr>
              <a:t>1st flow substitution </a:t>
            </a:r>
            <a:r>
              <a:rPr lang="fr-FR" sz="2800" dirty="0" err="1">
                <a:solidFill>
                  <a:srgbClr val="0552A0"/>
                </a:solidFill>
              </a:rPr>
              <a:t>studies</a:t>
            </a:r>
            <a:r>
              <a:rPr lang="fr-FR" sz="2800" dirty="0">
                <a:solidFill>
                  <a:srgbClr val="0552A0"/>
                </a:solidFill>
              </a:rPr>
              <a:t> 
</a:t>
            </a:r>
          </a:p>
        </p:txBody>
      </p:sp>
      <p:sp>
        <p:nvSpPr>
          <p:cNvPr id="20" name="ZoneTexte 19">
            <a:extLst>
              <a:ext uri="{FF2B5EF4-FFF2-40B4-BE49-F238E27FC236}">
                <a16:creationId xmlns:a16="http://schemas.microsoft.com/office/drawing/2014/main" id="{4D3206DD-5E06-44C1-ACE4-EC034AA87E16}"/>
              </a:ext>
            </a:extLst>
          </p:cNvPr>
          <p:cNvSpPr txBox="1"/>
          <p:nvPr/>
        </p:nvSpPr>
        <p:spPr>
          <a:xfrm>
            <a:off x="1993562" y="1727848"/>
            <a:ext cx="7425693" cy="1015663"/>
          </a:xfrm>
          <a:prstGeom prst="rect">
            <a:avLst/>
          </a:prstGeom>
          <a:noFill/>
        </p:spPr>
        <p:txBody>
          <a:bodyPr wrap="square" rtlCol="0">
            <a:spAutoFit/>
          </a:bodyPr>
          <a:lstStyle/>
          <a:p>
            <a:r>
              <a:rPr lang="fr-FR" sz="2000" dirty="0" err="1"/>
              <a:t>Ecopal</a:t>
            </a:r>
            <a:r>
              <a:rPr lang="fr-FR" sz="2000" dirty="0"/>
              <a:t> = confidence
</a:t>
            </a:r>
            <a:r>
              <a:rPr lang="en-US" sz="2000" dirty="0"/>
              <a:t>Involving companies in environmental actions, </a:t>
            </a:r>
            <a:r>
              <a:rPr lang="en-US" sz="2000" dirty="0" err="1"/>
              <a:t>Ecopal</a:t>
            </a:r>
            <a:r>
              <a:rPr lang="en-US" sz="2000" dirty="0"/>
              <a:t> </a:t>
            </a:r>
            <a:r>
              <a:rPr lang="en-US" sz="2000" dirty="0" err="1"/>
              <a:t>organises</a:t>
            </a:r>
            <a:r>
              <a:rPr lang="en-US" sz="2000" dirty="0"/>
              <a:t> the first shared waste collections</a:t>
            </a:r>
            <a:endParaRPr lang="fr-FR" sz="2000" dirty="0"/>
          </a:p>
        </p:txBody>
      </p:sp>
      <p:sp>
        <p:nvSpPr>
          <p:cNvPr id="19" name="ZoneTexte 18">
            <a:extLst>
              <a:ext uri="{FF2B5EF4-FFF2-40B4-BE49-F238E27FC236}">
                <a16:creationId xmlns:a16="http://schemas.microsoft.com/office/drawing/2014/main" id="{6E0205F0-7ADF-406A-89EE-5AA5DC6FB77F}"/>
              </a:ext>
            </a:extLst>
          </p:cNvPr>
          <p:cNvSpPr txBox="1"/>
          <p:nvPr/>
        </p:nvSpPr>
        <p:spPr>
          <a:xfrm>
            <a:off x="2159682" y="4045824"/>
            <a:ext cx="9800682" cy="707886"/>
          </a:xfrm>
          <a:prstGeom prst="rect">
            <a:avLst/>
          </a:prstGeom>
          <a:noFill/>
        </p:spPr>
        <p:txBody>
          <a:bodyPr wrap="square" rtlCol="0">
            <a:spAutoFit/>
          </a:bodyPr>
          <a:lstStyle/>
          <a:p>
            <a:r>
              <a:rPr lang="en-US" sz="2000" dirty="0"/>
              <a:t>Inventory of inflows and outflows of companies (IFIM)
5000 different streams identified from 150 companies </a:t>
            </a:r>
            <a:endParaRPr lang="fr-FR" sz="2000" dirty="0"/>
          </a:p>
        </p:txBody>
      </p:sp>
      <p:sp>
        <p:nvSpPr>
          <p:cNvPr id="2" name="Accolade fermante 1">
            <a:extLst>
              <a:ext uri="{FF2B5EF4-FFF2-40B4-BE49-F238E27FC236}">
                <a16:creationId xmlns:a16="http://schemas.microsoft.com/office/drawing/2014/main" id="{091B9E7E-6B29-4BD7-B96B-4436E97F8B4B}"/>
              </a:ext>
            </a:extLst>
          </p:cNvPr>
          <p:cNvSpPr/>
          <p:nvPr/>
        </p:nvSpPr>
        <p:spPr>
          <a:xfrm>
            <a:off x="1624953" y="3704195"/>
            <a:ext cx="326155" cy="1537588"/>
          </a:xfrm>
          <a:prstGeom prst="rightBrace">
            <a:avLst>
              <a:gd name="adj1" fmla="val 0"/>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ZoneTexte 20">
            <a:extLst>
              <a:ext uri="{FF2B5EF4-FFF2-40B4-BE49-F238E27FC236}">
                <a16:creationId xmlns:a16="http://schemas.microsoft.com/office/drawing/2014/main" id="{BED38110-BF59-4939-B1C8-C5946B17E449}"/>
              </a:ext>
            </a:extLst>
          </p:cNvPr>
          <p:cNvSpPr txBox="1"/>
          <p:nvPr/>
        </p:nvSpPr>
        <p:spPr>
          <a:xfrm>
            <a:off x="834653" y="4941409"/>
            <a:ext cx="1624950" cy="400110"/>
          </a:xfrm>
          <a:prstGeom prst="rect">
            <a:avLst/>
          </a:prstGeom>
          <a:noFill/>
        </p:spPr>
        <p:txBody>
          <a:bodyPr wrap="square" rtlCol="0">
            <a:spAutoFit/>
          </a:bodyPr>
          <a:lstStyle/>
          <a:p>
            <a:r>
              <a:rPr lang="fr-FR" sz="2000" dirty="0"/>
              <a:t>2010</a:t>
            </a:r>
          </a:p>
        </p:txBody>
      </p:sp>
      <p:sp>
        <p:nvSpPr>
          <p:cNvPr id="12" name="Espace réservé du contenu 4">
            <a:extLst>
              <a:ext uri="{FF2B5EF4-FFF2-40B4-BE49-F238E27FC236}">
                <a16:creationId xmlns:a16="http://schemas.microsoft.com/office/drawing/2014/main" id="{566BA335-E271-48F8-86B5-818BC7A75E84}"/>
              </a:ext>
            </a:extLst>
          </p:cNvPr>
          <p:cNvSpPr txBox="1">
            <a:spLocks/>
          </p:cNvSpPr>
          <p:nvPr/>
        </p:nvSpPr>
        <p:spPr>
          <a:xfrm>
            <a:off x="530590" y="1072770"/>
            <a:ext cx="3258183" cy="53414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552A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552A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552A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552A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552A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t>The </a:t>
            </a:r>
            <a:r>
              <a:rPr lang="fr-FR" dirty="0" err="1"/>
              <a:t>accompaniment</a:t>
            </a:r>
            <a:r>
              <a:rPr lang="fr-FR" dirty="0"/>
              <a:t> : </a:t>
            </a:r>
          </a:p>
        </p:txBody>
      </p:sp>
    </p:spTree>
    <p:extLst>
      <p:ext uri="{BB962C8B-B14F-4D97-AF65-F5344CB8AC3E}">
        <p14:creationId xmlns:p14="http://schemas.microsoft.com/office/powerpoint/2010/main" val="2189053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err="1"/>
              <a:t>Accompaniment</a:t>
            </a:r>
            <a:r>
              <a:rPr lang="fr-FR" dirty="0"/>
              <a:t> </a:t>
            </a:r>
            <a:r>
              <a:rPr lang="fr-FR" dirty="0" err="1"/>
              <a:t>today</a:t>
            </a:r>
            <a:endParaRPr lang="fr-FR" dirty="0"/>
          </a:p>
        </p:txBody>
      </p:sp>
      <p:cxnSp>
        <p:nvCxnSpPr>
          <p:cNvPr id="6" name="Connecteur droit avec flèche 5">
            <a:extLst>
              <a:ext uri="{FF2B5EF4-FFF2-40B4-BE49-F238E27FC236}">
                <a16:creationId xmlns:a16="http://schemas.microsoft.com/office/drawing/2014/main" id="{3EDB3AE7-A3E7-4BB3-B643-0E60907C47F2}"/>
              </a:ext>
            </a:extLst>
          </p:cNvPr>
          <p:cNvCxnSpPr>
            <a:cxnSpLocks/>
          </p:cNvCxnSpPr>
          <p:nvPr/>
        </p:nvCxnSpPr>
        <p:spPr>
          <a:xfrm>
            <a:off x="669783" y="1869569"/>
            <a:ext cx="0" cy="45079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4834D209-0CEC-4410-ADDD-966848FBFDA1}"/>
              </a:ext>
            </a:extLst>
          </p:cNvPr>
          <p:cNvSpPr txBox="1"/>
          <p:nvPr/>
        </p:nvSpPr>
        <p:spPr>
          <a:xfrm>
            <a:off x="871176" y="1727848"/>
            <a:ext cx="1624950" cy="400110"/>
          </a:xfrm>
          <a:prstGeom prst="rect">
            <a:avLst/>
          </a:prstGeom>
          <a:noFill/>
        </p:spPr>
        <p:txBody>
          <a:bodyPr wrap="square" rtlCol="0">
            <a:spAutoFit/>
          </a:bodyPr>
          <a:lstStyle/>
          <a:p>
            <a:r>
              <a:rPr lang="fr-FR" sz="2000" dirty="0"/>
              <a:t>2011</a:t>
            </a:r>
          </a:p>
        </p:txBody>
      </p:sp>
      <p:sp>
        <p:nvSpPr>
          <p:cNvPr id="17" name="ZoneTexte 16">
            <a:extLst>
              <a:ext uri="{FF2B5EF4-FFF2-40B4-BE49-F238E27FC236}">
                <a16:creationId xmlns:a16="http://schemas.microsoft.com/office/drawing/2014/main" id="{786D2E8C-D2B7-4CAD-B7FC-A69E142B6BA0}"/>
              </a:ext>
            </a:extLst>
          </p:cNvPr>
          <p:cNvSpPr txBox="1"/>
          <p:nvPr/>
        </p:nvSpPr>
        <p:spPr>
          <a:xfrm>
            <a:off x="818330" y="5955557"/>
            <a:ext cx="1624950" cy="400110"/>
          </a:xfrm>
          <a:prstGeom prst="rect">
            <a:avLst/>
          </a:prstGeom>
          <a:noFill/>
        </p:spPr>
        <p:txBody>
          <a:bodyPr wrap="square" rtlCol="0">
            <a:spAutoFit/>
          </a:bodyPr>
          <a:lstStyle/>
          <a:p>
            <a:r>
              <a:rPr lang="fr-FR" sz="2000" dirty="0"/>
              <a:t>2020/2021</a:t>
            </a:r>
          </a:p>
        </p:txBody>
      </p:sp>
      <p:sp>
        <p:nvSpPr>
          <p:cNvPr id="22" name="ZoneTexte 21">
            <a:extLst>
              <a:ext uri="{FF2B5EF4-FFF2-40B4-BE49-F238E27FC236}">
                <a16:creationId xmlns:a16="http://schemas.microsoft.com/office/drawing/2014/main" id="{C1F6E324-CD6F-46F2-90AE-183BF1170D65}"/>
              </a:ext>
            </a:extLst>
          </p:cNvPr>
          <p:cNvSpPr txBox="1"/>
          <p:nvPr/>
        </p:nvSpPr>
        <p:spPr>
          <a:xfrm>
            <a:off x="2145962" y="1699439"/>
            <a:ext cx="9800682" cy="707886"/>
          </a:xfrm>
          <a:prstGeom prst="rect">
            <a:avLst/>
          </a:prstGeom>
          <a:noFill/>
        </p:spPr>
        <p:txBody>
          <a:bodyPr wrap="square" rtlCol="0">
            <a:spAutoFit/>
          </a:bodyPr>
          <a:lstStyle/>
          <a:p>
            <a:r>
              <a:rPr lang="fr-FR" sz="2000" dirty="0"/>
              <a:t>7 </a:t>
            </a:r>
            <a:r>
              <a:rPr lang="fr-FR" sz="2000" dirty="0" err="1"/>
              <a:t>shared</a:t>
            </a:r>
            <a:r>
              <a:rPr lang="fr-FR" sz="2000" dirty="0"/>
              <a:t> </a:t>
            </a:r>
            <a:r>
              <a:rPr lang="fr-FR" sz="2000" dirty="0" err="1"/>
              <a:t>waste</a:t>
            </a:r>
            <a:r>
              <a:rPr lang="fr-FR" sz="2000" dirty="0"/>
              <a:t> collections 
</a:t>
            </a:r>
          </a:p>
        </p:txBody>
      </p:sp>
      <p:pic>
        <p:nvPicPr>
          <p:cNvPr id="3074" name="Picture 2">
            <a:extLst>
              <a:ext uri="{FF2B5EF4-FFF2-40B4-BE49-F238E27FC236}">
                <a16:creationId xmlns:a16="http://schemas.microsoft.com/office/drawing/2014/main" id="{07633217-8714-4B95-9044-37DA96D67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590" y="2216753"/>
            <a:ext cx="768863" cy="6328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548349A5-23C9-4466-A452-0C5E95AECE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475" y="4013368"/>
            <a:ext cx="1063300" cy="59708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7F9FB786-8D46-4052-A55F-56E364EF2F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074" y="3126407"/>
            <a:ext cx="910102" cy="67023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979777B1-AD65-41D1-B6B3-61592828EC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5053" y="3448153"/>
            <a:ext cx="936881" cy="67023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CC1BF239-6ED3-4488-8C71-2575EA0A74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5053" y="2360253"/>
            <a:ext cx="910095" cy="74907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33082075-E967-46AA-9D8E-E972955954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2601" y="4828585"/>
            <a:ext cx="907576" cy="73304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B0C0EB82-0531-48C0-A0E2-7C3B4DD75A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2975" y="4551585"/>
            <a:ext cx="942173" cy="645026"/>
          </a:xfrm>
          <a:prstGeom prst="rect">
            <a:avLst/>
          </a:prstGeom>
          <a:noFill/>
          <a:extLst>
            <a:ext uri="{909E8E84-426E-40DD-AFC4-6F175D3DCCD1}">
              <a14:hiddenFill xmlns:a14="http://schemas.microsoft.com/office/drawing/2010/main">
                <a:solidFill>
                  <a:srgbClr val="FFFFFF"/>
                </a:solidFill>
              </a14:hiddenFill>
            </a:ext>
          </a:extLst>
        </p:spPr>
      </p:pic>
      <p:sp>
        <p:nvSpPr>
          <p:cNvPr id="23" name="ZoneTexte 22">
            <a:extLst>
              <a:ext uri="{FF2B5EF4-FFF2-40B4-BE49-F238E27FC236}">
                <a16:creationId xmlns:a16="http://schemas.microsoft.com/office/drawing/2014/main" id="{2D6FE42F-6B0F-430E-B120-1F68350624BC}"/>
              </a:ext>
            </a:extLst>
          </p:cNvPr>
          <p:cNvSpPr txBox="1"/>
          <p:nvPr/>
        </p:nvSpPr>
        <p:spPr>
          <a:xfrm>
            <a:off x="2140390" y="2342765"/>
            <a:ext cx="3899607" cy="707886"/>
          </a:xfrm>
          <a:prstGeom prst="rect">
            <a:avLst/>
          </a:prstGeom>
          <a:noFill/>
        </p:spPr>
        <p:txBody>
          <a:bodyPr wrap="square" rtlCol="0">
            <a:spAutoFit/>
          </a:bodyPr>
          <a:lstStyle/>
          <a:p>
            <a:r>
              <a:rPr lang="fr-FR" sz="2000" dirty="0" err="1"/>
              <a:t>Confidential</a:t>
            </a:r>
            <a:r>
              <a:rPr lang="fr-FR" sz="2000" dirty="0"/>
              <a:t> archives
</a:t>
            </a:r>
          </a:p>
        </p:txBody>
      </p:sp>
      <p:sp>
        <p:nvSpPr>
          <p:cNvPr id="24" name="ZoneTexte 23">
            <a:extLst>
              <a:ext uri="{FF2B5EF4-FFF2-40B4-BE49-F238E27FC236}">
                <a16:creationId xmlns:a16="http://schemas.microsoft.com/office/drawing/2014/main" id="{9A94528E-11EC-49D8-93DC-4A398A1979D2}"/>
              </a:ext>
            </a:extLst>
          </p:cNvPr>
          <p:cNvSpPr txBox="1"/>
          <p:nvPr/>
        </p:nvSpPr>
        <p:spPr>
          <a:xfrm>
            <a:off x="2391318" y="4957953"/>
            <a:ext cx="9800682" cy="707886"/>
          </a:xfrm>
          <a:prstGeom prst="rect">
            <a:avLst/>
          </a:prstGeom>
          <a:noFill/>
        </p:spPr>
        <p:txBody>
          <a:bodyPr wrap="square" rtlCol="0">
            <a:spAutoFit/>
          </a:bodyPr>
          <a:lstStyle/>
          <a:p>
            <a:r>
              <a:rPr lang="fr-FR" sz="2000" dirty="0" err="1"/>
              <a:t>Hazardous</a:t>
            </a:r>
            <a:r>
              <a:rPr lang="fr-FR" sz="2000" dirty="0"/>
              <a:t> </a:t>
            </a:r>
            <a:r>
              <a:rPr lang="fr-FR" sz="2000" dirty="0" err="1"/>
              <a:t>waste</a:t>
            </a:r>
            <a:r>
              <a:rPr lang="fr-FR" sz="2000" dirty="0"/>
              <a:t>
</a:t>
            </a:r>
          </a:p>
        </p:txBody>
      </p:sp>
      <p:sp>
        <p:nvSpPr>
          <p:cNvPr id="25" name="ZoneTexte 24">
            <a:extLst>
              <a:ext uri="{FF2B5EF4-FFF2-40B4-BE49-F238E27FC236}">
                <a16:creationId xmlns:a16="http://schemas.microsoft.com/office/drawing/2014/main" id="{0CBCF290-56BE-49B3-A7E4-4018F6D01203}"/>
              </a:ext>
            </a:extLst>
          </p:cNvPr>
          <p:cNvSpPr txBox="1"/>
          <p:nvPr/>
        </p:nvSpPr>
        <p:spPr>
          <a:xfrm>
            <a:off x="7405576" y="2344554"/>
            <a:ext cx="3503350" cy="1015663"/>
          </a:xfrm>
          <a:prstGeom prst="rect">
            <a:avLst/>
          </a:prstGeom>
          <a:noFill/>
        </p:spPr>
        <p:txBody>
          <a:bodyPr wrap="square" rtlCol="0">
            <a:spAutoFit/>
          </a:bodyPr>
          <a:lstStyle/>
          <a:p>
            <a:r>
              <a:rPr lang="en-US" sz="2000" dirty="0"/>
              <a:t>Waste of electrical and electronic equipment
</a:t>
            </a:r>
            <a:endParaRPr lang="fr-FR" sz="2000" dirty="0"/>
          </a:p>
        </p:txBody>
      </p:sp>
      <p:sp>
        <p:nvSpPr>
          <p:cNvPr id="26" name="ZoneTexte 25">
            <a:extLst>
              <a:ext uri="{FF2B5EF4-FFF2-40B4-BE49-F238E27FC236}">
                <a16:creationId xmlns:a16="http://schemas.microsoft.com/office/drawing/2014/main" id="{49DC3B07-2A78-470E-8007-00E5E03F1CBF}"/>
              </a:ext>
            </a:extLst>
          </p:cNvPr>
          <p:cNvSpPr txBox="1"/>
          <p:nvPr/>
        </p:nvSpPr>
        <p:spPr>
          <a:xfrm>
            <a:off x="7501200" y="3495711"/>
            <a:ext cx="9800682" cy="707886"/>
          </a:xfrm>
          <a:prstGeom prst="rect">
            <a:avLst/>
          </a:prstGeom>
          <a:noFill/>
        </p:spPr>
        <p:txBody>
          <a:bodyPr wrap="square" rtlCol="0">
            <a:spAutoFit/>
          </a:bodyPr>
          <a:lstStyle/>
          <a:p>
            <a:r>
              <a:rPr lang="fr-FR" sz="2000" dirty="0"/>
              <a:t>Batteries
</a:t>
            </a:r>
          </a:p>
        </p:txBody>
      </p:sp>
      <p:sp>
        <p:nvSpPr>
          <p:cNvPr id="27" name="ZoneTexte 26">
            <a:extLst>
              <a:ext uri="{FF2B5EF4-FFF2-40B4-BE49-F238E27FC236}">
                <a16:creationId xmlns:a16="http://schemas.microsoft.com/office/drawing/2014/main" id="{580B613B-AA98-4FEB-811D-A975904B88C9}"/>
              </a:ext>
            </a:extLst>
          </p:cNvPr>
          <p:cNvSpPr txBox="1"/>
          <p:nvPr/>
        </p:nvSpPr>
        <p:spPr>
          <a:xfrm>
            <a:off x="7405576" y="4632393"/>
            <a:ext cx="9800682" cy="707886"/>
          </a:xfrm>
          <a:prstGeom prst="rect">
            <a:avLst/>
          </a:prstGeom>
          <a:noFill/>
        </p:spPr>
        <p:txBody>
          <a:bodyPr wrap="square" rtlCol="0">
            <a:spAutoFit/>
          </a:bodyPr>
          <a:lstStyle/>
          <a:p>
            <a:r>
              <a:rPr lang="fr-FR" sz="2000" dirty="0" err="1"/>
              <a:t>Hydrocarbon</a:t>
            </a:r>
            <a:r>
              <a:rPr lang="fr-FR" sz="2000" dirty="0"/>
              <a:t> </a:t>
            </a:r>
            <a:r>
              <a:rPr lang="fr-FR" sz="2000" dirty="0" err="1"/>
              <a:t>separators</a:t>
            </a:r>
            <a:r>
              <a:rPr lang="fr-FR" sz="2000" dirty="0"/>
              <a:t>
</a:t>
            </a:r>
          </a:p>
        </p:txBody>
      </p:sp>
      <p:sp>
        <p:nvSpPr>
          <p:cNvPr id="28" name="ZoneTexte 27">
            <a:extLst>
              <a:ext uri="{FF2B5EF4-FFF2-40B4-BE49-F238E27FC236}">
                <a16:creationId xmlns:a16="http://schemas.microsoft.com/office/drawing/2014/main" id="{32BB058E-2471-46AD-A4E1-3CC470C3C49E}"/>
              </a:ext>
            </a:extLst>
          </p:cNvPr>
          <p:cNvSpPr txBox="1"/>
          <p:nvPr/>
        </p:nvSpPr>
        <p:spPr>
          <a:xfrm>
            <a:off x="2140390" y="3212738"/>
            <a:ext cx="3073305" cy="707886"/>
          </a:xfrm>
          <a:prstGeom prst="rect">
            <a:avLst/>
          </a:prstGeom>
          <a:noFill/>
        </p:spPr>
        <p:txBody>
          <a:bodyPr wrap="square" rtlCol="0">
            <a:spAutoFit/>
          </a:bodyPr>
          <a:lstStyle/>
          <a:p>
            <a:r>
              <a:rPr lang="fr-FR" sz="2000" dirty="0" err="1"/>
              <a:t>Print</a:t>
            </a:r>
            <a:r>
              <a:rPr lang="fr-FR" sz="2000" dirty="0"/>
              <a:t> </a:t>
            </a:r>
            <a:r>
              <a:rPr lang="fr-FR" sz="2000" dirty="0" err="1"/>
              <a:t>cartridges</a:t>
            </a:r>
            <a:r>
              <a:rPr lang="fr-FR" sz="2000" dirty="0"/>
              <a:t>
</a:t>
            </a:r>
          </a:p>
        </p:txBody>
      </p:sp>
      <p:sp>
        <p:nvSpPr>
          <p:cNvPr id="29" name="ZoneTexte 28">
            <a:extLst>
              <a:ext uri="{FF2B5EF4-FFF2-40B4-BE49-F238E27FC236}">
                <a16:creationId xmlns:a16="http://schemas.microsoft.com/office/drawing/2014/main" id="{18C23C00-5CFD-4806-A89B-9E979D69716D}"/>
              </a:ext>
            </a:extLst>
          </p:cNvPr>
          <p:cNvSpPr txBox="1"/>
          <p:nvPr/>
        </p:nvSpPr>
        <p:spPr>
          <a:xfrm>
            <a:off x="2355589" y="4062586"/>
            <a:ext cx="2744599" cy="707886"/>
          </a:xfrm>
          <a:prstGeom prst="rect">
            <a:avLst/>
          </a:prstGeom>
          <a:noFill/>
        </p:spPr>
        <p:txBody>
          <a:bodyPr wrap="square" rtlCol="0">
            <a:spAutoFit/>
          </a:bodyPr>
          <a:lstStyle/>
          <a:p>
            <a:r>
              <a:rPr lang="fr-FR" sz="2000" dirty="0"/>
              <a:t>Papers - </a:t>
            </a:r>
            <a:r>
              <a:rPr lang="fr-FR" sz="2000" dirty="0" err="1"/>
              <a:t>Cardboards</a:t>
            </a:r>
            <a:r>
              <a:rPr lang="fr-FR" sz="2000" dirty="0"/>
              <a:t>
</a:t>
            </a:r>
          </a:p>
        </p:txBody>
      </p:sp>
      <p:sp>
        <p:nvSpPr>
          <p:cNvPr id="30" name="ZoneTexte 29">
            <a:extLst>
              <a:ext uri="{FF2B5EF4-FFF2-40B4-BE49-F238E27FC236}">
                <a16:creationId xmlns:a16="http://schemas.microsoft.com/office/drawing/2014/main" id="{9F1FEEF6-DCDC-42EA-AE33-C902397CBA75}"/>
              </a:ext>
            </a:extLst>
          </p:cNvPr>
          <p:cNvSpPr txBox="1"/>
          <p:nvPr/>
        </p:nvSpPr>
        <p:spPr>
          <a:xfrm>
            <a:off x="4359106" y="5821934"/>
            <a:ext cx="9800682" cy="1015663"/>
          </a:xfrm>
          <a:prstGeom prst="rect">
            <a:avLst/>
          </a:prstGeom>
          <a:noFill/>
        </p:spPr>
        <p:txBody>
          <a:bodyPr wrap="square" rtlCol="0">
            <a:spAutoFit/>
          </a:bodyPr>
          <a:lstStyle/>
          <a:p>
            <a:r>
              <a:rPr lang="en-US" sz="2000" dirty="0"/>
              <a:t>Development of a pooled collection 
single-use surgical masks
</a:t>
            </a:r>
            <a:endParaRPr lang="fr-FR" sz="2000" dirty="0"/>
          </a:p>
        </p:txBody>
      </p:sp>
      <p:pic>
        <p:nvPicPr>
          <p:cNvPr id="8" name="Image 7">
            <a:extLst>
              <a:ext uri="{FF2B5EF4-FFF2-40B4-BE49-F238E27FC236}">
                <a16:creationId xmlns:a16="http://schemas.microsoft.com/office/drawing/2014/main" id="{CA9A9543-1317-4F6C-81F7-28827972BCB7}"/>
              </a:ext>
            </a:extLst>
          </p:cNvPr>
          <p:cNvPicPr>
            <a:picLocks noChangeAspect="1"/>
          </p:cNvPicPr>
          <p:nvPr/>
        </p:nvPicPr>
        <p:blipFill>
          <a:blip r:embed="rId10"/>
          <a:stretch>
            <a:fillRect/>
          </a:stretch>
        </p:blipFill>
        <p:spPr>
          <a:xfrm>
            <a:off x="3008720" y="5761235"/>
            <a:ext cx="1227868" cy="766997"/>
          </a:xfrm>
          <a:prstGeom prst="rect">
            <a:avLst/>
          </a:prstGeom>
        </p:spPr>
      </p:pic>
      <p:sp>
        <p:nvSpPr>
          <p:cNvPr id="31" name="Espace réservé du contenu 4">
            <a:extLst>
              <a:ext uri="{FF2B5EF4-FFF2-40B4-BE49-F238E27FC236}">
                <a16:creationId xmlns:a16="http://schemas.microsoft.com/office/drawing/2014/main" id="{E5414B68-A4CC-4289-ADF9-AB26F4F41456}"/>
              </a:ext>
            </a:extLst>
          </p:cNvPr>
          <p:cNvSpPr txBox="1">
            <a:spLocks/>
          </p:cNvSpPr>
          <p:nvPr/>
        </p:nvSpPr>
        <p:spPr>
          <a:xfrm>
            <a:off x="636930" y="1007704"/>
            <a:ext cx="3258183" cy="53414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552A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552A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552A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552A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552A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t>The </a:t>
            </a:r>
            <a:r>
              <a:rPr lang="fr-FR" dirty="0" err="1"/>
              <a:t>accompaniment</a:t>
            </a:r>
            <a:r>
              <a:rPr lang="fr-FR" dirty="0"/>
              <a:t> : </a:t>
            </a:r>
          </a:p>
        </p:txBody>
      </p:sp>
    </p:spTree>
    <p:extLst>
      <p:ext uri="{BB962C8B-B14F-4D97-AF65-F5344CB8AC3E}">
        <p14:creationId xmlns:p14="http://schemas.microsoft.com/office/powerpoint/2010/main" val="3419061968"/>
      </p:ext>
    </p:extLst>
  </p:cSld>
  <p:clrMapOvr>
    <a:masterClrMapping/>
  </p:clrMapOvr>
</p:sld>
</file>

<file path=ppt/theme/theme1.xml><?xml version="1.0" encoding="utf-8"?>
<a:theme xmlns:a="http://schemas.openxmlformats.org/drawingml/2006/main" name="ECOP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Ecopal Collectes mutualisées" id="{573541BF-70BE-4E75-AF15-2CE293FD9839}" vid="{77B58AB4-5F6D-465A-A7FB-B32171679B9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Ecopal Collectes mutualisées</Template>
  <TotalTime>1477</TotalTime>
  <Words>671</Words>
  <Application>Microsoft Office PowerPoint</Application>
  <PresentationFormat>Grand écran</PresentationFormat>
  <Paragraphs>95</Paragraphs>
  <Slides>13</Slides>
  <Notes>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13</vt:i4>
      </vt:variant>
    </vt:vector>
  </HeadingPairs>
  <TitlesOfParts>
    <vt:vector size="22" baseType="lpstr">
      <vt:lpstr>Arial</vt:lpstr>
      <vt:lpstr>Calibri</vt:lpstr>
      <vt:lpstr>Calibri Light</vt:lpstr>
      <vt:lpstr>Candara</vt:lpstr>
      <vt:lpstr>Eras Bold ITC</vt:lpstr>
      <vt:lpstr>Myriad Pro</vt:lpstr>
      <vt:lpstr>Tahoma</vt:lpstr>
      <vt:lpstr>Times New Roman</vt:lpstr>
      <vt:lpstr>ECOPAL</vt:lpstr>
      <vt:lpstr>Ecopal : From the development of the ZI to a greener industry</vt:lpstr>
      <vt:lpstr>Présentation PowerPoint</vt:lpstr>
      <vt:lpstr>Ecopal ?</vt:lpstr>
      <vt:lpstr>Ecopal ?</vt:lpstr>
      <vt:lpstr>Flandre- Dunkerque</vt:lpstr>
      <vt:lpstr>ZI des synthes</vt:lpstr>
      <vt:lpstr>The experimentation</vt:lpstr>
      <vt:lpstr>The experimentation</vt:lpstr>
      <vt:lpstr>Accompaniment today</vt:lpstr>
      <vt:lpstr>Example of waste grouping Papers</vt:lpstr>
      <vt:lpstr>Présentation PowerPoint</vt:lpstr>
      <vt:lpstr>In 2020</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Ecopal : de l’animation de ZI … …. À l’écologie industrielle</dc:title>
  <dc:creator>Karine Dufay</dc:creator>
  <cp:lastModifiedBy>Karine Dufay</cp:lastModifiedBy>
  <cp:revision>8</cp:revision>
  <dcterms:created xsi:type="dcterms:W3CDTF">2021-02-04T14:35:09Z</dcterms:created>
  <dcterms:modified xsi:type="dcterms:W3CDTF">2021-02-09T14:25:37Z</dcterms:modified>
</cp:coreProperties>
</file>